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304" r:id="rId6"/>
    <p:sldId id="611" r:id="rId7"/>
    <p:sldId id="612" r:id="rId8"/>
    <p:sldId id="675" r:id="rId9"/>
    <p:sldId id="676" r:id="rId10"/>
    <p:sldId id="613" r:id="rId11"/>
    <p:sldId id="616" r:id="rId12"/>
    <p:sldId id="614" r:id="rId13"/>
    <p:sldId id="615" r:id="rId14"/>
    <p:sldId id="617" r:id="rId15"/>
    <p:sldId id="686" r:id="rId16"/>
    <p:sldId id="687" r:id="rId17"/>
    <p:sldId id="688" r:id="rId18"/>
    <p:sldId id="689" r:id="rId19"/>
    <p:sldId id="690" r:id="rId20"/>
    <p:sldId id="691" r:id="rId21"/>
    <p:sldId id="692" r:id="rId22"/>
    <p:sldId id="693" r:id="rId23"/>
    <p:sldId id="694" r:id="rId24"/>
    <p:sldId id="697" r:id="rId25"/>
    <p:sldId id="696" r:id="rId26"/>
    <p:sldId id="695" r:id="rId27"/>
    <p:sldId id="698" r:id="rId28"/>
    <p:sldId id="699" r:id="rId29"/>
    <p:sldId id="700" r:id="rId30"/>
    <p:sldId id="618" r:id="rId31"/>
    <p:sldId id="620" r:id="rId32"/>
    <p:sldId id="702" r:id="rId33"/>
    <p:sldId id="703" r:id="rId34"/>
    <p:sldId id="704" r:id="rId35"/>
    <p:sldId id="705" r:id="rId36"/>
    <p:sldId id="706" r:id="rId37"/>
    <p:sldId id="707" r:id="rId38"/>
    <p:sldId id="708" r:id="rId39"/>
    <p:sldId id="709" r:id="rId40"/>
    <p:sldId id="622" r:id="rId41"/>
    <p:sldId id="624" r:id="rId42"/>
    <p:sldId id="625" r:id="rId43"/>
    <p:sldId id="626" r:id="rId44"/>
    <p:sldId id="623" r:id="rId45"/>
    <p:sldId id="627" r:id="rId46"/>
    <p:sldId id="628" r:id="rId47"/>
    <p:sldId id="629" r:id="rId48"/>
    <p:sldId id="631" r:id="rId49"/>
    <p:sldId id="632" r:id="rId50"/>
    <p:sldId id="633" r:id="rId51"/>
    <p:sldId id="634" r:id="rId52"/>
    <p:sldId id="621" r:id="rId53"/>
    <p:sldId id="701" r:id="rId54"/>
    <p:sldId id="710" r:id="rId55"/>
    <p:sldId id="717" r:id="rId56"/>
    <p:sldId id="711" r:id="rId57"/>
    <p:sldId id="715" r:id="rId58"/>
    <p:sldId id="712" r:id="rId59"/>
    <p:sldId id="713" r:id="rId60"/>
    <p:sldId id="714" r:id="rId61"/>
    <p:sldId id="716" r:id="rId62"/>
    <p:sldId id="635" r:id="rId63"/>
    <p:sldId id="671" r:id="rId64"/>
    <p:sldId id="67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D5D5D5"/>
    <a:srgbClr val="F3A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Butts" userId="5493b7d0-81ea-49c3-b763-1b7580df5e89" providerId="ADAL" clId="{A56B44AF-61D0-4A85-818A-3F983B910AF8}"/>
    <pc:docChg chg="delSld">
      <pc:chgData name="Brittany Butts" userId="5493b7d0-81ea-49c3-b763-1b7580df5e89" providerId="ADAL" clId="{A56B44AF-61D0-4A85-818A-3F983B910AF8}" dt="2022-08-17T00:10:14.282" v="0" actId="47"/>
      <pc:docMkLst>
        <pc:docMk/>
      </pc:docMkLst>
      <pc:sldChg chg="del">
        <pc:chgData name="Brittany Butts" userId="5493b7d0-81ea-49c3-b763-1b7580df5e89" providerId="ADAL" clId="{A56B44AF-61D0-4A85-818A-3F983B910AF8}" dt="2022-08-17T00:10:14.282" v="0" actId="47"/>
        <pc:sldMkLst>
          <pc:docMk/>
          <pc:sldMk cId="1907255575" sldId="257"/>
        </pc:sldMkLst>
      </pc:sldChg>
      <pc:sldChg chg="del">
        <pc:chgData name="Brittany Butts" userId="5493b7d0-81ea-49c3-b763-1b7580df5e89" providerId="ADAL" clId="{A56B44AF-61D0-4A85-818A-3F983B910AF8}" dt="2022-08-17T00:10:14.282" v="0" actId="47"/>
        <pc:sldMkLst>
          <pc:docMk/>
          <pc:sldMk cId="1399598705" sldId="259"/>
        </pc:sldMkLst>
      </pc:sldChg>
      <pc:sldChg chg="del">
        <pc:chgData name="Brittany Butts" userId="5493b7d0-81ea-49c3-b763-1b7580df5e89" providerId="ADAL" clId="{A56B44AF-61D0-4A85-818A-3F983B910AF8}" dt="2022-08-17T00:10:14.282" v="0" actId="47"/>
        <pc:sldMkLst>
          <pc:docMk/>
          <pc:sldMk cId="3651722895" sldId="260"/>
        </pc:sldMkLst>
      </pc:sldChg>
      <pc:sldChg chg="del">
        <pc:chgData name="Brittany Butts" userId="5493b7d0-81ea-49c3-b763-1b7580df5e89" providerId="ADAL" clId="{A56B44AF-61D0-4A85-818A-3F983B910AF8}" dt="2022-08-17T00:10:14.282" v="0" actId="47"/>
        <pc:sldMkLst>
          <pc:docMk/>
          <pc:sldMk cId="2657136503" sldId="261"/>
        </pc:sldMkLst>
      </pc:sldChg>
      <pc:sldChg chg="del">
        <pc:chgData name="Brittany Butts" userId="5493b7d0-81ea-49c3-b763-1b7580df5e89" providerId="ADAL" clId="{A56B44AF-61D0-4A85-818A-3F983B910AF8}" dt="2022-08-17T00:10:14.282" v="0" actId="47"/>
        <pc:sldMkLst>
          <pc:docMk/>
          <pc:sldMk cId="3673817294" sldId="263"/>
        </pc:sldMkLst>
      </pc:sldChg>
      <pc:sldChg chg="del">
        <pc:chgData name="Brittany Butts" userId="5493b7d0-81ea-49c3-b763-1b7580df5e89" providerId="ADAL" clId="{A56B44AF-61D0-4A85-818A-3F983B910AF8}" dt="2022-08-17T00:10:14.282" v="0" actId="47"/>
        <pc:sldMkLst>
          <pc:docMk/>
          <pc:sldMk cId="2252968329" sldId="264"/>
        </pc:sldMkLst>
      </pc:sldChg>
      <pc:sldChg chg="del">
        <pc:chgData name="Brittany Butts" userId="5493b7d0-81ea-49c3-b763-1b7580df5e89" providerId="ADAL" clId="{A56B44AF-61D0-4A85-818A-3F983B910AF8}" dt="2022-08-17T00:10:14.282" v="0" actId="47"/>
        <pc:sldMkLst>
          <pc:docMk/>
          <pc:sldMk cId="1009903370" sldId="266"/>
        </pc:sldMkLst>
      </pc:sldChg>
      <pc:sldChg chg="del">
        <pc:chgData name="Brittany Butts" userId="5493b7d0-81ea-49c3-b763-1b7580df5e89" providerId="ADAL" clId="{A56B44AF-61D0-4A85-818A-3F983B910AF8}" dt="2022-08-17T00:10:14.282" v="0" actId="47"/>
        <pc:sldMkLst>
          <pc:docMk/>
          <pc:sldMk cId="1315442674" sldId="267"/>
        </pc:sldMkLst>
      </pc:sldChg>
      <pc:sldChg chg="del">
        <pc:chgData name="Brittany Butts" userId="5493b7d0-81ea-49c3-b763-1b7580df5e89" providerId="ADAL" clId="{A56B44AF-61D0-4A85-818A-3F983B910AF8}" dt="2022-08-17T00:10:14.282" v="0" actId="47"/>
        <pc:sldMkLst>
          <pc:docMk/>
          <pc:sldMk cId="4221826562" sldId="268"/>
        </pc:sldMkLst>
      </pc:sldChg>
      <pc:sldChg chg="del">
        <pc:chgData name="Brittany Butts" userId="5493b7d0-81ea-49c3-b763-1b7580df5e89" providerId="ADAL" clId="{A56B44AF-61D0-4A85-818A-3F983B910AF8}" dt="2022-08-17T00:10:14.282" v="0" actId="47"/>
        <pc:sldMkLst>
          <pc:docMk/>
          <pc:sldMk cId="592310495" sldId="269"/>
        </pc:sldMkLst>
      </pc:sldChg>
      <pc:sldChg chg="del">
        <pc:chgData name="Brittany Butts" userId="5493b7d0-81ea-49c3-b763-1b7580df5e89" providerId="ADAL" clId="{A56B44AF-61D0-4A85-818A-3F983B910AF8}" dt="2022-08-17T00:10:14.282" v="0" actId="47"/>
        <pc:sldMkLst>
          <pc:docMk/>
          <pc:sldMk cId="566500369" sldId="270"/>
        </pc:sldMkLst>
      </pc:sldChg>
      <pc:sldChg chg="del">
        <pc:chgData name="Brittany Butts" userId="5493b7d0-81ea-49c3-b763-1b7580df5e89" providerId="ADAL" clId="{A56B44AF-61D0-4A85-818A-3F983B910AF8}" dt="2022-08-17T00:10:14.282" v="0" actId="47"/>
        <pc:sldMkLst>
          <pc:docMk/>
          <pc:sldMk cId="4267523425" sldId="271"/>
        </pc:sldMkLst>
      </pc:sldChg>
      <pc:sldChg chg="del">
        <pc:chgData name="Brittany Butts" userId="5493b7d0-81ea-49c3-b763-1b7580df5e89" providerId="ADAL" clId="{A56B44AF-61D0-4A85-818A-3F983B910AF8}" dt="2022-08-17T00:10:14.282" v="0" actId="47"/>
        <pc:sldMkLst>
          <pc:docMk/>
          <pc:sldMk cId="2457453627" sldId="272"/>
        </pc:sldMkLst>
      </pc:sldChg>
      <pc:sldChg chg="del">
        <pc:chgData name="Brittany Butts" userId="5493b7d0-81ea-49c3-b763-1b7580df5e89" providerId="ADAL" clId="{A56B44AF-61D0-4A85-818A-3F983B910AF8}" dt="2022-08-17T00:10:14.282" v="0" actId="47"/>
        <pc:sldMkLst>
          <pc:docMk/>
          <pc:sldMk cId="917541136" sldId="274"/>
        </pc:sldMkLst>
      </pc:sldChg>
      <pc:sldChg chg="del">
        <pc:chgData name="Brittany Butts" userId="5493b7d0-81ea-49c3-b763-1b7580df5e89" providerId="ADAL" clId="{A56B44AF-61D0-4A85-818A-3F983B910AF8}" dt="2022-08-17T00:10:14.282" v="0" actId="47"/>
        <pc:sldMkLst>
          <pc:docMk/>
          <pc:sldMk cId="1291585869" sldId="279"/>
        </pc:sldMkLst>
      </pc:sldChg>
      <pc:sldChg chg="del">
        <pc:chgData name="Brittany Butts" userId="5493b7d0-81ea-49c3-b763-1b7580df5e89" providerId="ADAL" clId="{A56B44AF-61D0-4A85-818A-3F983B910AF8}" dt="2022-08-17T00:10:14.282" v="0" actId="47"/>
        <pc:sldMkLst>
          <pc:docMk/>
          <pc:sldMk cId="2298651346" sldId="282"/>
        </pc:sldMkLst>
      </pc:sldChg>
      <pc:sldChg chg="del">
        <pc:chgData name="Brittany Butts" userId="5493b7d0-81ea-49c3-b763-1b7580df5e89" providerId="ADAL" clId="{A56B44AF-61D0-4A85-818A-3F983B910AF8}" dt="2022-08-17T00:10:14.282" v="0" actId="47"/>
        <pc:sldMkLst>
          <pc:docMk/>
          <pc:sldMk cId="2383109268" sldId="283"/>
        </pc:sldMkLst>
      </pc:sldChg>
      <pc:sldChg chg="del">
        <pc:chgData name="Brittany Butts" userId="5493b7d0-81ea-49c3-b763-1b7580df5e89" providerId="ADAL" clId="{A56B44AF-61D0-4A85-818A-3F983B910AF8}" dt="2022-08-17T00:10:14.282" v="0" actId="47"/>
        <pc:sldMkLst>
          <pc:docMk/>
          <pc:sldMk cId="4229098566" sldId="284"/>
        </pc:sldMkLst>
      </pc:sldChg>
      <pc:sldChg chg="del">
        <pc:chgData name="Brittany Butts" userId="5493b7d0-81ea-49c3-b763-1b7580df5e89" providerId="ADAL" clId="{A56B44AF-61D0-4A85-818A-3F983B910AF8}" dt="2022-08-17T00:10:14.282" v="0" actId="47"/>
        <pc:sldMkLst>
          <pc:docMk/>
          <pc:sldMk cId="1029607185" sldId="285"/>
        </pc:sldMkLst>
      </pc:sldChg>
      <pc:sldChg chg="del">
        <pc:chgData name="Brittany Butts" userId="5493b7d0-81ea-49c3-b763-1b7580df5e89" providerId="ADAL" clId="{A56B44AF-61D0-4A85-818A-3F983B910AF8}" dt="2022-08-17T00:10:14.282" v="0" actId="47"/>
        <pc:sldMkLst>
          <pc:docMk/>
          <pc:sldMk cId="3220173850" sldId="296"/>
        </pc:sldMkLst>
      </pc:sldChg>
      <pc:sldChg chg="del">
        <pc:chgData name="Brittany Butts" userId="5493b7d0-81ea-49c3-b763-1b7580df5e89" providerId="ADAL" clId="{A56B44AF-61D0-4A85-818A-3F983B910AF8}" dt="2022-08-17T00:10:14.282" v="0" actId="47"/>
        <pc:sldMkLst>
          <pc:docMk/>
          <pc:sldMk cId="280627144" sldId="297"/>
        </pc:sldMkLst>
      </pc:sldChg>
      <pc:sldChg chg="del">
        <pc:chgData name="Brittany Butts" userId="5493b7d0-81ea-49c3-b763-1b7580df5e89" providerId="ADAL" clId="{A56B44AF-61D0-4A85-818A-3F983B910AF8}" dt="2022-08-17T00:10:14.282" v="0" actId="47"/>
        <pc:sldMkLst>
          <pc:docMk/>
          <pc:sldMk cId="2915033086" sldId="300"/>
        </pc:sldMkLst>
      </pc:sldChg>
      <pc:sldChg chg="del">
        <pc:chgData name="Brittany Butts" userId="5493b7d0-81ea-49c3-b763-1b7580df5e89" providerId="ADAL" clId="{A56B44AF-61D0-4A85-818A-3F983B910AF8}" dt="2022-08-17T00:10:14.282" v="0" actId="47"/>
        <pc:sldMkLst>
          <pc:docMk/>
          <pc:sldMk cId="2419974304" sldId="303"/>
        </pc:sldMkLst>
      </pc:sldChg>
      <pc:sldChg chg="del">
        <pc:chgData name="Brittany Butts" userId="5493b7d0-81ea-49c3-b763-1b7580df5e89" providerId="ADAL" clId="{A56B44AF-61D0-4A85-818A-3F983B910AF8}" dt="2022-08-17T00:10:14.282" v="0" actId="47"/>
        <pc:sldMkLst>
          <pc:docMk/>
          <pc:sldMk cId="1386858589" sldId="305"/>
        </pc:sldMkLst>
      </pc:sldChg>
      <pc:sldChg chg="del">
        <pc:chgData name="Brittany Butts" userId="5493b7d0-81ea-49c3-b763-1b7580df5e89" providerId="ADAL" clId="{A56B44AF-61D0-4A85-818A-3F983B910AF8}" dt="2022-08-17T00:10:14.282" v="0" actId="47"/>
        <pc:sldMkLst>
          <pc:docMk/>
          <pc:sldMk cId="152115464" sldId="307"/>
        </pc:sldMkLst>
      </pc:sldChg>
      <pc:sldChg chg="del">
        <pc:chgData name="Brittany Butts" userId="5493b7d0-81ea-49c3-b763-1b7580df5e89" providerId="ADAL" clId="{A56B44AF-61D0-4A85-818A-3F983B910AF8}" dt="2022-08-17T00:10:14.282" v="0" actId="47"/>
        <pc:sldMkLst>
          <pc:docMk/>
          <pc:sldMk cId="2545280086" sldId="309"/>
        </pc:sldMkLst>
      </pc:sldChg>
      <pc:sldChg chg="del">
        <pc:chgData name="Brittany Butts" userId="5493b7d0-81ea-49c3-b763-1b7580df5e89" providerId="ADAL" clId="{A56B44AF-61D0-4A85-818A-3F983B910AF8}" dt="2022-08-17T00:10:14.282" v="0" actId="47"/>
        <pc:sldMkLst>
          <pc:docMk/>
          <pc:sldMk cId="2563450560" sldId="310"/>
        </pc:sldMkLst>
      </pc:sldChg>
      <pc:sldChg chg="del">
        <pc:chgData name="Brittany Butts" userId="5493b7d0-81ea-49c3-b763-1b7580df5e89" providerId="ADAL" clId="{A56B44AF-61D0-4A85-818A-3F983B910AF8}" dt="2022-08-17T00:10:14.282" v="0" actId="47"/>
        <pc:sldMkLst>
          <pc:docMk/>
          <pc:sldMk cId="956701877" sldId="311"/>
        </pc:sldMkLst>
      </pc:sldChg>
      <pc:sldChg chg="del">
        <pc:chgData name="Brittany Butts" userId="5493b7d0-81ea-49c3-b763-1b7580df5e89" providerId="ADAL" clId="{A56B44AF-61D0-4A85-818A-3F983B910AF8}" dt="2022-08-17T00:10:14.282" v="0" actId="47"/>
        <pc:sldMkLst>
          <pc:docMk/>
          <pc:sldMk cId="772960566" sldId="312"/>
        </pc:sldMkLst>
      </pc:sldChg>
      <pc:sldChg chg="del">
        <pc:chgData name="Brittany Butts" userId="5493b7d0-81ea-49c3-b763-1b7580df5e89" providerId="ADAL" clId="{A56B44AF-61D0-4A85-818A-3F983B910AF8}" dt="2022-08-17T00:10:14.282" v="0" actId="47"/>
        <pc:sldMkLst>
          <pc:docMk/>
          <pc:sldMk cId="1979664252" sldId="313"/>
        </pc:sldMkLst>
      </pc:sldChg>
      <pc:sldChg chg="del">
        <pc:chgData name="Brittany Butts" userId="5493b7d0-81ea-49c3-b763-1b7580df5e89" providerId="ADAL" clId="{A56B44AF-61D0-4A85-818A-3F983B910AF8}" dt="2022-08-17T00:10:14.282" v="0" actId="47"/>
        <pc:sldMkLst>
          <pc:docMk/>
          <pc:sldMk cId="3656946980" sldId="314"/>
        </pc:sldMkLst>
      </pc:sldChg>
      <pc:sldChg chg="del">
        <pc:chgData name="Brittany Butts" userId="5493b7d0-81ea-49c3-b763-1b7580df5e89" providerId="ADAL" clId="{A56B44AF-61D0-4A85-818A-3F983B910AF8}" dt="2022-08-17T00:10:14.282" v="0" actId="47"/>
        <pc:sldMkLst>
          <pc:docMk/>
          <pc:sldMk cId="199660816" sldId="315"/>
        </pc:sldMkLst>
      </pc:sldChg>
      <pc:sldChg chg="del">
        <pc:chgData name="Brittany Butts" userId="5493b7d0-81ea-49c3-b763-1b7580df5e89" providerId="ADAL" clId="{A56B44AF-61D0-4A85-818A-3F983B910AF8}" dt="2022-08-17T00:10:14.282" v="0" actId="47"/>
        <pc:sldMkLst>
          <pc:docMk/>
          <pc:sldMk cId="4103874324" sldId="316"/>
        </pc:sldMkLst>
      </pc:sldChg>
      <pc:sldChg chg="del">
        <pc:chgData name="Brittany Butts" userId="5493b7d0-81ea-49c3-b763-1b7580df5e89" providerId="ADAL" clId="{A56B44AF-61D0-4A85-818A-3F983B910AF8}" dt="2022-08-17T00:10:14.282" v="0" actId="47"/>
        <pc:sldMkLst>
          <pc:docMk/>
          <pc:sldMk cId="3231123839" sldId="317"/>
        </pc:sldMkLst>
      </pc:sldChg>
      <pc:sldChg chg="del">
        <pc:chgData name="Brittany Butts" userId="5493b7d0-81ea-49c3-b763-1b7580df5e89" providerId="ADAL" clId="{A56B44AF-61D0-4A85-818A-3F983B910AF8}" dt="2022-08-17T00:10:14.282" v="0" actId="47"/>
        <pc:sldMkLst>
          <pc:docMk/>
          <pc:sldMk cId="1717454988" sldId="318"/>
        </pc:sldMkLst>
      </pc:sldChg>
      <pc:sldChg chg="del">
        <pc:chgData name="Brittany Butts" userId="5493b7d0-81ea-49c3-b763-1b7580df5e89" providerId="ADAL" clId="{A56B44AF-61D0-4A85-818A-3F983B910AF8}" dt="2022-08-17T00:10:14.282" v="0" actId="47"/>
        <pc:sldMkLst>
          <pc:docMk/>
          <pc:sldMk cId="3503894923" sldId="319"/>
        </pc:sldMkLst>
      </pc:sldChg>
      <pc:sldChg chg="del">
        <pc:chgData name="Brittany Butts" userId="5493b7d0-81ea-49c3-b763-1b7580df5e89" providerId="ADAL" clId="{A56B44AF-61D0-4A85-818A-3F983B910AF8}" dt="2022-08-17T00:10:14.282" v="0" actId="47"/>
        <pc:sldMkLst>
          <pc:docMk/>
          <pc:sldMk cId="4277243516" sldId="320"/>
        </pc:sldMkLst>
      </pc:sldChg>
      <pc:sldChg chg="del">
        <pc:chgData name="Brittany Butts" userId="5493b7d0-81ea-49c3-b763-1b7580df5e89" providerId="ADAL" clId="{A56B44AF-61D0-4A85-818A-3F983B910AF8}" dt="2022-08-17T00:10:14.282" v="0" actId="47"/>
        <pc:sldMkLst>
          <pc:docMk/>
          <pc:sldMk cId="421023393" sldId="321"/>
        </pc:sldMkLst>
      </pc:sldChg>
      <pc:sldChg chg="del">
        <pc:chgData name="Brittany Butts" userId="5493b7d0-81ea-49c3-b763-1b7580df5e89" providerId="ADAL" clId="{A56B44AF-61D0-4A85-818A-3F983B910AF8}" dt="2022-08-17T00:10:14.282" v="0" actId="47"/>
        <pc:sldMkLst>
          <pc:docMk/>
          <pc:sldMk cId="2850869225" sldId="322"/>
        </pc:sldMkLst>
      </pc:sldChg>
      <pc:sldChg chg="del">
        <pc:chgData name="Brittany Butts" userId="5493b7d0-81ea-49c3-b763-1b7580df5e89" providerId="ADAL" clId="{A56B44AF-61D0-4A85-818A-3F983B910AF8}" dt="2022-08-17T00:10:14.282" v="0" actId="47"/>
        <pc:sldMkLst>
          <pc:docMk/>
          <pc:sldMk cId="3844561036" sldId="324"/>
        </pc:sldMkLst>
      </pc:sldChg>
      <pc:sldChg chg="del">
        <pc:chgData name="Brittany Butts" userId="5493b7d0-81ea-49c3-b763-1b7580df5e89" providerId="ADAL" clId="{A56B44AF-61D0-4A85-818A-3F983B910AF8}" dt="2022-08-17T00:10:14.282" v="0" actId="47"/>
        <pc:sldMkLst>
          <pc:docMk/>
          <pc:sldMk cId="1899398782" sldId="325"/>
        </pc:sldMkLst>
      </pc:sldChg>
      <pc:sldChg chg="del">
        <pc:chgData name="Brittany Butts" userId="5493b7d0-81ea-49c3-b763-1b7580df5e89" providerId="ADAL" clId="{A56B44AF-61D0-4A85-818A-3F983B910AF8}" dt="2022-08-17T00:10:14.282" v="0" actId="47"/>
        <pc:sldMkLst>
          <pc:docMk/>
          <pc:sldMk cId="61693904" sldId="326"/>
        </pc:sldMkLst>
      </pc:sldChg>
      <pc:sldChg chg="del">
        <pc:chgData name="Brittany Butts" userId="5493b7d0-81ea-49c3-b763-1b7580df5e89" providerId="ADAL" clId="{A56B44AF-61D0-4A85-818A-3F983B910AF8}" dt="2022-08-17T00:10:14.282" v="0" actId="47"/>
        <pc:sldMkLst>
          <pc:docMk/>
          <pc:sldMk cId="1013985430" sldId="327"/>
        </pc:sldMkLst>
      </pc:sldChg>
      <pc:sldChg chg="del">
        <pc:chgData name="Brittany Butts" userId="5493b7d0-81ea-49c3-b763-1b7580df5e89" providerId="ADAL" clId="{A56B44AF-61D0-4A85-818A-3F983B910AF8}" dt="2022-08-17T00:10:14.282" v="0" actId="47"/>
        <pc:sldMkLst>
          <pc:docMk/>
          <pc:sldMk cId="3004536401" sldId="328"/>
        </pc:sldMkLst>
      </pc:sldChg>
      <pc:sldChg chg="del">
        <pc:chgData name="Brittany Butts" userId="5493b7d0-81ea-49c3-b763-1b7580df5e89" providerId="ADAL" clId="{A56B44AF-61D0-4A85-818A-3F983B910AF8}" dt="2022-08-17T00:10:14.282" v="0" actId="47"/>
        <pc:sldMkLst>
          <pc:docMk/>
          <pc:sldMk cId="2541086998" sldId="329"/>
        </pc:sldMkLst>
      </pc:sldChg>
      <pc:sldChg chg="del">
        <pc:chgData name="Brittany Butts" userId="5493b7d0-81ea-49c3-b763-1b7580df5e89" providerId="ADAL" clId="{A56B44AF-61D0-4A85-818A-3F983B910AF8}" dt="2022-08-17T00:10:14.282" v="0" actId="47"/>
        <pc:sldMkLst>
          <pc:docMk/>
          <pc:sldMk cId="1976058022" sldId="330"/>
        </pc:sldMkLst>
      </pc:sldChg>
      <pc:sldChg chg="del">
        <pc:chgData name="Brittany Butts" userId="5493b7d0-81ea-49c3-b763-1b7580df5e89" providerId="ADAL" clId="{A56B44AF-61D0-4A85-818A-3F983B910AF8}" dt="2022-08-17T00:10:14.282" v="0" actId="47"/>
        <pc:sldMkLst>
          <pc:docMk/>
          <pc:sldMk cId="2817776755" sldId="331"/>
        </pc:sldMkLst>
      </pc:sldChg>
      <pc:sldChg chg="del">
        <pc:chgData name="Brittany Butts" userId="5493b7d0-81ea-49c3-b763-1b7580df5e89" providerId="ADAL" clId="{A56B44AF-61D0-4A85-818A-3F983B910AF8}" dt="2022-08-17T00:10:14.282" v="0" actId="47"/>
        <pc:sldMkLst>
          <pc:docMk/>
          <pc:sldMk cId="929961019" sldId="332"/>
        </pc:sldMkLst>
      </pc:sldChg>
      <pc:sldChg chg="del">
        <pc:chgData name="Brittany Butts" userId="5493b7d0-81ea-49c3-b763-1b7580df5e89" providerId="ADAL" clId="{A56B44AF-61D0-4A85-818A-3F983B910AF8}" dt="2022-08-17T00:10:14.282" v="0" actId="47"/>
        <pc:sldMkLst>
          <pc:docMk/>
          <pc:sldMk cId="3602567325" sldId="333"/>
        </pc:sldMkLst>
      </pc:sldChg>
      <pc:sldChg chg="del">
        <pc:chgData name="Brittany Butts" userId="5493b7d0-81ea-49c3-b763-1b7580df5e89" providerId="ADAL" clId="{A56B44AF-61D0-4A85-818A-3F983B910AF8}" dt="2022-08-17T00:10:14.282" v="0" actId="47"/>
        <pc:sldMkLst>
          <pc:docMk/>
          <pc:sldMk cId="1594359765" sldId="334"/>
        </pc:sldMkLst>
      </pc:sldChg>
      <pc:sldChg chg="del">
        <pc:chgData name="Brittany Butts" userId="5493b7d0-81ea-49c3-b763-1b7580df5e89" providerId="ADAL" clId="{A56B44AF-61D0-4A85-818A-3F983B910AF8}" dt="2022-08-17T00:10:14.282" v="0" actId="47"/>
        <pc:sldMkLst>
          <pc:docMk/>
          <pc:sldMk cId="3350828198" sldId="335"/>
        </pc:sldMkLst>
      </pc:sldChg>
      <pc:sldChg chg="del">
        <pc:chgData name="Brittany Butts" userId="5493b7d0-81ea-49c3-b763-1b7580df5e89" providerId="ADAL" clId="{A56B44AF-61D0-4A85-818A-3F983B910AF8}" dt="2022-08-17T00:10:14.282" v="0" actId="47"/>
        <pc:sldMkLst>
          <pc:docMk/>
          <pc:sldMk cId="3123491681" sldId="336"/>
        </pc:sldMkLst>
      </pc:sldChg>
      <pc:sldChg chg="del">
        <pc:chgData name="Brittany Butts" userId="5493b7d0-81ea-49c3-b763-1b7580df5e89" providerId="ADAL" clId="{A56B44AF-61D0-4A85-818A-3F983B910AF8}" dt="2022-08-17T00:10:14.282" v="0" actId="47"/>
        <pc:sldMkLst>
          <pc:docMk/>
          <pc:sldMk cId="1860585645" sldId="337"/>
        </pc:sldMkLst>
      </pc:sldChg>
      <pc:sldChg chg="del">
        <pc:chgData name="Brittany Butts" userId="5493b7d0-81ea-49c3-b763-1b7580df5e89" providerId="ADAL" clId="{A56B44AF-61D0-4A85-818A-3F983B910AF8}" dt="2022-08-17T00:10:14.282" v="0" actId="47"/>
        <pc:sldMkLst>
          <pc:docMk/>
          <pc:sldMk cId="468446414" sldId="338"/>
        </pc:sldMkLst>
      </pc:sldChg>
      <pc:sldChg chg="del">
        <pc:chgData name="Brittany Butts" userId="5493b7d0-81ea-49c3-b763-1b7580df5e89" providerId="ADAL" clId="{A56B44AF-61D0-4A85-818A-3F983B910AF8}" dt="2022-08-17T00:10:14.282" v="0" actId="47"/>
        <pc:sldMkLst>
          <pc:docMk/>
          <pc:sldMk cId="1647282662" sldId="339"/>
        </pc:sldMkLst>
      </pc:sldChg>
      <pc:sldChg chg="del">
        <pc:chgData name="Brittany Butts" userId="5493b7d0-81ea-49c3-b763-1b7580df5e89" providerId="ADAL" clId="{A56B44AF-61D0-4A85-818A-3F983B910AF8}" dt="2022-08-17T00:10:14.282" v="0" actId="47"/>
        <pc:sldMkLst>
          <pc:docMk/>
          <pc:sldMk cId="1617872814" sldId="340"/>
        </pc:sldMkLst>
      </pc:sldChg>
      <pc:sldChg chg="del">
        <pc:chgData name="Brittany Butts" userId="5493b7d0-81ea-49c3-b763-1b7580df5e89" providerId="ADAL" clId="{A56B44AF-61D0-4A85-818A-3F983B910AF8}" dt="2022-08-17T00:10:14.282" v="0" actId="47"/>
        <pc:sldMkLst>
          <pc:docMk/>
          <pc:sldMk cId="1936163883" sldId="342"/>
        </pc:sldMkLst>
      </pc:sldChg>
      <pc:sldChg chg="del">
        <pc:chgData name="Brittany Butts" userId="5493b7d0-81ea-49c3-b763-1b7580df5e89" providerId="ADAL" clId="{A56B44AF-61D0-4A85-818A-3F983B910AF8}" dt="2022-08-17T00:10:14.282" v="0" actId="47"/>
        <pc:sldMkLst>
          <pc:docMk/>
          <pc:sldMk cId="3390912051" sldId="343"/>
        </pc:sldMkLst>
      </pc:sldChg>
      <pc:sldChg chg="del">
        <pc:chgData name="Brittany Butts" userId="5493b7d0-81ea-49c3-b763-1b7580df5e89" providerId="ADAL" clId="{A56B44AF-61D0-4A85-818A-3F983B910AF8}" dt="2022-08-17T00:10:14.282" v="0" actId="47"/>
        <pc:sldMkLst>
          <pc:docMk/>
          <pc:sldMk cId="303848597" sldId="344"/>
        </pc:sldMkLst>
      </pc:sldChg>
      <pc:sldChg chg="del">
        <pc:chgData name="Brittany Butts" userId="5493b7d0-81ea-49c3-b763-1b7580df5e89" providerId="ADAL" clId="{A56B44AF-61D0-4A85-818A-3F983B910AF8}" dt="2022-08-17T00:10:14.282" v="0" actId="47"/>
        <pc:sldMkLst>
          <pc:docMk/>
          <pc:sldMk cId="2186831222" sldId="345"/>
        </pc:sldMkLst>
      </pc:sldChg>
      <pc:sldChg chg="del">
        <pc:chgData name="Brittany Butts" userId="5493b7d0-81ea-49c3-b763-1b7580df5e89" providerId="ADAL" clId="{A56B44AF-61D0-4A85-818A-3F983B910AF8}" dt="2022-08-17T00:10:14.282" v="0" actId="47"/>
        <pc:sldMkLst>
          <pc:docMk/>
          <pc:sldMk cId="4219309500" sldId="346"/>
        </pc:sldMkLst>
      </pc:sldChg>
      <pc:sldChg chg="del">
        <pc:chgData name="Brittany Butts" userId="5493b7d0-81ea-49c3-b763-1b7580df5e89" providerId="ADAL" clId="{A56B44AF-61D0-4A85-818A-3F983B910AF8}" dt="2022-08-17T00:10:14.282" v="0" actId="47"/>
        <pc:sldMkLst>
          <pc:docMk/>
          <pc:sldMk cId="2828700627" sldId="347"/>
        </pc:sldMkLst>
      </pc:sldChg>
      <pc:sldChg chg="del">
        <pc:chgData name="Brittany Butts" userId="5493b7d0-81ea-49c3-b763-1b7580df5e89" providerId="ADAL" clId="{A56B44AF-61D0-4A85-818A-3F983B910AF8}" dt="2022-08-17T00:10:14.282" v="0" actId="47"/>
        <pc:sldMkLst>
          <pc:docMk/>
          <pc:sldMk cId="3615145005" sldId="348"/>
        </pc:sldMkLst>
      </pc:sldChg>
      <pc:sldChg chg="del">
        <pc:chgData name="Brittany Butts" userId="5493b7d0-81ea-49c3-b763-1b7580df5e89" providerId="ADAL" clId="{A56B44AF-61D0-4A85-818A-3F983B910AF8}" dt="2022-08-17T00:10:14.282" v="0" actId="47"/>
        <pc:sldMkLst>
          <pc:docMk/>
          <pc:sldMk cId="4098581578" sldId="349"/>
        </pc:sldMkLst>
      </pc:sldChg>
      <pc:sldChg chg="del">
        <pc:chgData name="Brittany Butts" userId="5493b7d0-81ea-49c3-b763-1b7580df5e89" providerId="ADAL" clId="{A56B44AF-61D0-4A85-818A-3F983B910AF8}" dt="2022-08-17T00:10:14.282" v="0" actId="47"/>
        <pc:sldMkLst>
          <pc:docMk/>
          <pc:sldMk cId="857185837" sldId="354"/>
        </pc:sldMkLst>
      </pc:sldChg>
      <pc:sldChg chg="del">
        <pc:chgData name="Brittany Butts" userId="5493b7d0-81ea-49c3-b763-1b7580df5e89" providerId="ADAL" clId="{A56B44AF-61D0-4A85-818A-3F983B910AF8}" dt="2022-08-17T00:10:14.282" v="0" actId="47"/>
        <pc:sldMkLst>
          <pc:docMk/>
          <pc:sldMk cId="977508065" sldId="355"/>
        </pc:sldMkLst>
      </pc:sldChg>
      <pc:sldChg chg="del">
        <pc:chgData name="Brittany Butts" userId="5493b7d0-81ea-49c3-b763-1b7580df5e89" providerId="ADAL" clId="{A56B44AF-61D0-4A85-818A-3F983B910AF8}" dt="2022-08-17T00:10:14.282" v="0" actId="47"/>
        <pc:sldMkLst>
          <pc:docMk/>
          <pc:sldMk cId="3774408393" sldId="356"/>
        </pc:sldMkLst>
      </pc:sldChg>
      <pc:sldChg chg="del">
        <pc:chgData name="Brittany Butts" userId="5493b7d0-81ea-49c3-b763-1b7580df5e89" providerId="ADAL" clId="{A56B44AF-61D0-4A85-818A-3F983B910AF8}" dt="2022-08-17T00:10:14.282" v="0" actId="47"/>
        <pc:sldMkLst>
          <pc:docMk/>
          <pc:sldMk cId="4174918523" sldId="357"/>
        </pc:sldMkLst>
      </pc:sldChg>
      <pc:sldChg chg="del">
        <pc:chgData name="Brittany Butts" userId="5493b7d0-81ea-49c3-b763-1b7580df5e89" providerId="ADAL" clId="{A56B44AF-61D0-4A85-818A-3F983B910AF8}" dt="2022-08-17T00:10:14.282" v="0" actId="47"/>
        <pc:sldMkLst>
          <pc:docMk/>
          <pc:sldMk cId="2748171433" sldId="358"/>
        </pc:sldMkLst>
      </pc:sldChg>
      <pc:sldChg chg="del">
        <pc:chgData name="Brittany Butts" userId="5493b7d0-81ea-49c3-b763-1b7580df5e89" providerId="ADAL" clId="{A56B44AF-61D0-4A85-818A-3F983B910AF8}" dt="2022-08-17T00:10:14.282" v="0" actId="47"/>
        <pc:sldMkLst>
          <pc:docMk/>
          <pc:sldMk cId="2875972489" sldId="359"/>
        </pc:sldMkLst>
      </pc:sldChg>
      <pc:sldChg chg="del">
        <pc:chgData name="Brittany Butts" userId="5493b7d0-81ea-49c3-b763-1b7580df5e89" providerId="ADAL" clId="{A56B44AF-61D0-4A85-818A-3F983B910AF8}" dt="2022-08-17T00:10:14.282" v="0" actId="47"/>
        <pc:sldMkLst>
          <pc:docMk/>
          <pc:sldMk cId="3173642672" sldId="360"/>
        </pc:sldMkLst>
      </pc:sldChg>
      <pc:sldChg chg="del">
        <pc:chgData name="Brittany Butts" userId="5493b7d0-81ea-49c3-b763-1b7580df5e89" providerId="ADAL" clId="{A56B44AF-61D0-4A85-818A-3F983B910AF8}" dt="2022-08-17T00:10:14.282" v="0" actId="47"/>
        <pc:sldMkLst>
          <pc:docMk/>
          <pc:sldMk cId="3317662646" sldId="362"/>
        </pc:sldMkLst>
      </pc:sldChg>
      <pc:sldChg chg="del">
        <pc:chgData name="Brittany Butts" userId="5493b7d0-81ea-49c3-b763-1b7580df5e89" providerId="ADAL" clId="{A56B44AF-61D0-4A85-818A-3F983B910AF8}" dt="2022-08-17T00:10:14.282" v="0" actId="47"/>
        <pc:sldMkLst>
          <pc:docMk/>
          <pc:sldMk cId="749595822" sldId="363"/>
        </pc:sldMkLst>
      </pc:sldChg>
      <pc:sldChg chg="del">
        <pc:chgData name="Brittany Butts" userId="5493b7d0-81ea-49c3-b763-1b7580df5e89" providerId="ADAL" clId="{A56B44AF-61D0-4A85-818A-3F983B910AF8}" dt="2022-08-17T00:10:14.282" v="0" actId="47"/>
        <pc:sldMkLst>
          <pc:docMk/>
          <pc:sldMk cId="608628530" sldId="364"/>
        </pc:sldMkLst>
      </pc:sldChg>
      <pc:sldChg chg="del">
        <pc:chgData name="Brittany Butts" userId="5493b7d0-81ea-49c3-b763-1b7580df5e89" providerId="ADAL" clId="{A56B44AF-61D0-4A85-818A-3F983B910AF8}" dt="2022-08-17T00:10:14.282" v="0" actId="47"/>
        <pc:sldMkLst>
          <pc:docMk/>
          <pc:sldMk cId="160206577" sldId="365"/>
        </pc:sldMkLst>
      </pc:sldChg>
      <pc:sldChg chg="del">
        <pc:chgData name="Brittany Butts" userId="5493b7d0-81ea-49c3-b763-1b7580df5e89" providerId="ADAL" clId="{A56B44AF-61D0-4A85-818A-3F983B910AF8}" dt="2022-08-17T00:10:14.282" v="0" actId="47"/>
        <pc:sldMkLst>
          <pc:docMk/>
          <pc:sldMk cId="2084828855" sldId="366"/>
        </pc:sldMkLst>
      </pc:sldChg>
      <pc:sldChg chg="del">
        <pc:chgData name="Brittany Butts" userId="5493b7d0-81ea-49c3-b763-1b7580df5e89" providerId="ADAL" clId="{A56B44AF-61D0-4A85-818A-3F983B910AF8}" dt="2022-08-17T00:10:14.282" v="0" actId="47"/>
        <pc:sldMkLst>
          <pc:docMk/>
          <pc:sldMk cId="658496251" sldId="367"/>
        </pc:sldMkLst>
      </pc:sldChg>
      <pc:sldChg chg="del">
        <pc:chgData name="Brittany Butts" userId="5493b7d0-81ea-49c3-b763-1b7580df5e89" providerId="ADAL" clId="{A56B44AF-61D0-4A85-818A-3F983B910AF8}" dt="2022-08-17T00:10:14.282" v="0" actId="47"/>
        <pc:sldMkLst>
          <pc:docMk/>
          <pc:sldMk cId="2195549213" sldId="368"/>
        </pc:sldMkLst>
      </pc:sldChg>
      <pc:sldChg chg="del">
        <pc:chgData name="Brittany Butts" userId="5493b7d0-81ea-49c3-b763-1b7580df5e89" providerId="ADAL" clId="{A56B44AF-61D0-4A85-818A-3F983B910AF8}" dt="2022-08-17T00:10:14.282" v="0" actId="47"/>
        <pc:sldMkLst>
          <pc:docMk/>
          <pc:sldMk cId="681150089" sldId="369"/>
        </pc:sldMkLst>
      </pc:sldChg>
      <pc:sldChg chg="del">
        <pc:chgData name="Brittany Butts" userId="5493b7d0-81ea-49c3-b763-1b7580df5e89" providerId="ADAL" clId="{A56B44AF-61D0-4A85-818A-3F983B910AF8}" dt="2022-08-17T00:10:14.282" v="0" actId="47"/>
        <pc:sldMkLst>
          <pc:docMk/>
          <pc:sldMk cId="0" sldId="443"/>
        </pc:sldMkLst>
      </pc:sldChg>
      <pc:sldChg chg="del">
        <pc:chgData name="Brittany Butts" userId="5493b7d0-81ea-49c3-b763-1b7580df5e89" providerId="ADAL" clId="{A56B44AF-61D0-4A85-818A-3F983B910AF8}" dt="2022-08-17T00:10:14.282" v="0" actId="47"/>
        <pc:sldMkLst>
          <pc:docMk/>
          <pc:sldMk cId="0" sldId="600"/>
        </pc:sldMkLst>
      </pc:sldChg>
      <pc:sldChg chg="del">
        <pc:chgData name="Brittany Butts" userId="5493b7d0-81ea-49c3-b763-1b7580df5e89" providerId="ADAL" clId="{A56B44AF-61D0-4A85-818A-3F983B910AF8}" dt="2022-08-17T00:10:14.282" v="0" actId="47"/>
        <pc:sldMkLst>
          <pc:docMk/>
          <pc:sldMk cId="1677716665" sldId="601"/>
        </pc:sldMkLst>
      </pc:sldChg>
      <pc:sldChg chg="del">
        <pc:chgData name="Brittany Butts" userId="5493b7d0-81ea-49c3-b763-1b7580df5e89" providerId="ADAL" clId="{A56B44AF-61D0-4A85-818A-3F983B910AF8}" dt="2022-08-17T00:10:14.282" v="0" actId="47"/>
        <pc:sldMkLst>
          <pc:docMk/>
          <pc:sldMk cId="4200280072" sldId="602"/>
        </pc:sldMkLst>
      </pc:sldChg>
      <pc:sldChg chg="del">
        <pc:chgData name="Brittany Butts" userId="5493b7d0-81ea-49c3-b763-1b7580df5e89" providerId="ADAL" clId="{A56B44AF-61D0-4A85-818A-3F983B910AF8}" dt="2022-08-17T00:10:14.282" v="0" actId="47"/>
        <pc:sldMkLst>
          <pc:docMk/>
          <pc:sldMk cId="2370880315" sldId="603"/>
        </pc:sldMkLst>
      </pc:sldChg>
      <pc:sldChg chg="del">
        <pc:chgData name="Brittany Butts" userId="5493b7d0-81ea-49c3-b763-1b7580df5e89" providerId="ADAL" clId="{A56B44AF-61D0-4A85-818A-3F983B910AF8}" dt="2022-08-17T00:10:14.282" v="0" actId="47"/>
        <pc:sldMkLst>
          <pc:docMk/>
          <pc:sldMk cId="3936324837" sldId="604"/>
        </pc:sldMkLst>
      </pc:sldChg>
      <pc:sldChg chg="del">
        <pc:chgData name="Brittany Butts" userId="5493b7d0-81ea-49c3-b763-1b7580df5e89" providerId="ADAL" clId="{A56B44AF-61D0-4A85-818A-3F983B910AF8}" dt="2022-08-17T00:10:14.282" v="0" actId="47"/>
        <pc:sldMkLst>
          <pc:docMk/>
          <pc:sldMk cId="2926114839" sldId="605"/>
        </pc:sldMkLst>
      </pc:sldChg>
      <pc:sldChg chg="del">
        <pc:chgData name="Brittany Butts" userId="5493b7d0-81ea-49c3-b763-1b7580df5e89" providerId="ADAL" clId="{A56B44AF-61D0-4A85-818A-3F983B910AF8}" dt="2022-08-17T00:10:14.282" v="0" actId="47"/>
        <pc:sldMkLst>
          <pc:docMk/>
          <pc:sldMk cId="1736957787" sldId="606"/>
        </pc:sldMkLst>
      </pc:sldChg>
      <pc:sldChg chg="del">
        <pc:chgData name="Brittany Butts" userId="5493b7d0-81ea-49c3-b763-1b7580df5e89" providerId="ADAL" clId="{A56B44AF-61D0-4A85-818A-3F983B910AF8}" dt="2022-08-17T00:10:14.282" v="0" actId="47"/>
        <pc:sldMkLst>
          <pc:docMk/>
          <pc:sldMk cId="920897762" sldId="607"/>
        </pc:sldMkLst>
      </pc:sldChg>
      <pc:sldChg chg="del">
        <pc:chgData name="Brittany Butts" userId="5493b7d0-81ea-49c3-b763-1b7580df5e89" providerId="ADAL" clId="{A56B44AF-61D0-4A85-818A-3F983B910AF8}" dt="2022-08-17T00:10:14.282" v="0" actId="47"/>
        <pc:sldMkLst>
          <pc:docMk/>
          <pc:sldMk cId="1722013603" sldId="608"/>
        </pc:sldMkLst>
      </pc:sldChg>
      <pc:sldChg chg="del">
        <pc:chgData name="Brittany Butts" userId="5493b7d0-81ea-49c3-b763-1b7580df5e89" providerId="ADAL" clId="{A56B44AF-61D0-4A85-818A-3F983B910AF8}" dt="2022-08-17T00:10:14.282" v="0" actId="47"/>
        <pc:sldMkLst>
          <pc:docMk/>
          <pc:sldMk cId="2957815288" sldId="609"/>
        </pc:sldMkLst>
      </pc:sldChg>
      <pc:sldChg chg="del">
        <pc:chgData name="Brittany Butts" userId="5493b7d0-81ea-49c3-b763-1b7580df5e89" providerId="ADAL" clId="{A56B44AF-61D0-4A85-818A-3F983B910AF8}" dt="2022-08-17T00:10:14.282" v="0" actId="47"/>
        <pc:sldMkLst>
          <pc:docMk/>
          <pc:sldMk cId="2597317475" sldId="610"/>
        </pc:sldMkLst>
      </pc:sldChg>
      <pc:sldChg chg="del">
        <pc:chgData name="Brittany Butts" userId="5493b7d0-81ea-49c3-b763-1b7580df5e89" providerId="ADAL" clId="{A56B44AF-61D0-4A85-818A-3F983B910AF8}" dt="2022-08-17T00:10:14.282" v="0" actId="47"/>
        <pc:sldMkLst>
          <pc:docMk/>
          <pc:sldMk cId="3334385045" sldId="636"/>
        </pc:sldMkLst>
      </pc:sldChg>
      <pc:sldChg chg="del">
        <pc:chgData name="Brittany Butts" userId="5493b7d0-81ea-49c3-b763-1b7580df5e89" providerId="ADAL" clId="{A56B44AF-61D0-4A85-818A-3F983B910AF8}" dt="2022-08-17T00:10:14.282" v="0" actId="47"/>
        <pc:sldMkLst>
          <pc:docMk/>
          <pc:sldMk cId="133497359" sldId="637"/>
        </pc:sldMkLst>
      </pc:sldChg>
      <pc:sldChg chg="del">
        <pc:chgData name="Brittany Butts" userId="5493b7d0-81ea-49c3-b763-1b7580df5e89" providerId="ADAL" clId="{A56B44AF-61D0-4A85-818A-3F983B910AF8}" dt="2022-08-17T00:10:14.282" v="0" actId="47"/>
        <pc:sldMkLst>
          <pc:docMk/>
          <pc:sldMk cId="3465543199" sldId="638"/>
        </pc:sldMkLst>
      </pc:sldChg>
      <pc:sldChg chg="del">
        <pc:chgData name="Brittany Butts" userId="5493b7d0-81ea-49c3-b763-1b7580df5e89" providerId="ADAL" clId="{A56B44AF-61D0-4A85-818A-3F983B910AF8}" dt="2022-08-17T00:10:14.282" v="0" actId="47"/>
        <pc:sldMkLst>
          <pc:docMk/>
          <pc:sldMk cId="4267997686" sldId="639"/>
        </pc:sldMkLst>
      </pc:sldChg>
      <pc:sldChg chg="del">
        <pc:chgData name="Brittany Butts" userId="5493b7d0-81ea-49c3-b763-1b7580df5e89" providerId="ADAL" clId="{A56B44AF-61D0-4A85-818A-3F983B910AF8}" dt="2022-08-17T00:10:14.282" v="0" actId="47"/>
        <pc:sldMkLst>
          <pc:docMk/>
          <pc:sldMk cId="2218208979" sldId="640"/>
        </pc:sldMkLst>
      </pc:sldChg>
      <pc:sldChg chg="del">
        <pc:chgData name="Brittany Butts" userId="5493b7d0-81ea-49c3-b763-1b7580df5e89" providerId="ADAL" clId="{A56B44AF-61D0-4A85-818A-3F983B910AF8}" dt="2022-08-17T00:10:14.282" v="0" actId="47"/>
        <pc:sldMkLst>
          <pc:docMk/>
          <pc:sldMk cId="2712124289" sldId="641"/>
        </pc:sldMkLst>
      </pc:sldChg>
      <pc:sldChg chg="del">
        <pc:chgData name="Brittany Butts" userId="5493b7d0-81ea-49c3-b763-1b7580df5e89" providerId="ADAL" clId="{A56B44AF-61D0-4A85-818A-3F983B910AF8}" dt="2022-08-17T00:10:14.282" v="0" actId="47"/>
        <pc:sldMkLst>
          <pc:docMk/>
          <pc:sldMk cId="860822830" sldId="642"/>
        </pc:sldMkLst>
      </pc:sldChg>
      <pc:sldChg chg="del">
        <pc:chgData name="Brittany Butts" userId="5493b7d0-81ea-49c3-b763-1b7580df5e89" providerId="ADAL" clId="{A56B44AF-61D0-4A85-818A-3F983B910AF8}" dt="2022-08-17T00:10:14.282" v="0" actId="47"/>
        <pc:sldMkLst>
          <pc:docMk/>
          <pc:sldMk cId="1532039998" sldId="643"/>
        </pc:sldMkLst>
      </pc:sldChg>
      <pc:sldChg chg="del">
        <pc:chgData name="Brittany Butts" userId="5493b7d0-81ea-49c3-b763-1b7580df5e89" providerId="ADAL" clId="{A56B44AF-61D0-4A85-818A-3F983B910AF8}" dt="2022-08-17T00:10:14.282" v="0" actId="47"/>
        <pc:sldMkLst>
          <pc:docMk/>
          <pc:sldMk cId="3806066506" sldId="644"/>
        </pc:sldMkLst>
      </pc:sldChg>
      <pc:sldChg chg="del">
        <pc:chgData name="Brittany Butts" userId="5493b7d0-81ea-49c3-b763-1b7580df5e89" providerId="ADAL" clId="{A56B44AF-61D0-4A85-818A-3F983B910AF8}" dt="2022-08-17T00:10:14.282" v="0" actId="47"/>
        <pc:sldMkLst>
          <pc:docMk/>
          <pc:sldMk cId="2220508185" sldId="645"/>
        </pc:sldMkLst>
      </pc:sldChg>
      <pc:sldChg chg="del">
        <pc:chgData name="Brittany Butts" userId="5493b7d0-81ea-49c3-b763-1b7580df5e89" providerId="ADAL" clId="{A56B44AF-61D0-4A85-818A-3F983B910AF8}" dt="2022-08-17T00:10:14.282" v="0" actId="47"/>
        <pc:sldMkLst>
          <pc:docMk/>
          <pc:sldMk cId="1341623127" sldId="646"/>
        </pc:sldMkLst>
      </pc:sldChg>
      <pc:sldChg chg="del">
        <pc:chgData name="Brittany Butts" userId="5493b7d0-81ea-49c3-b763-1b7580df5e89" providerId="ADAL" clId="{A56B44AF-61D0-4A85-818A-3F983B910AF8}" dt="2022-08-17T00:10:14.282" v="0" actId="47"/>
        <pc:sldMkLst>
          <pc:docMk/>
          <pc:sldMk cId="3459767974" sldId="647"/>
        </pc:sldMkLst>
      </pc:sldChg>
      <pc:sldChg chg="del">
        <pc:chgData name="Brittany Butts" userId="5493b7d0-81ea-49c3-b763-1b7580df5e89" providerId="ADAL" clId="{A56B44AF-61D0-4A85-818A-3F983B910AF8}" dt="2022-08-17T00:10:14.282" v="0" actId="47"/>
        <pc:sldMkLst>
          <pc:docMk/>
          <pc:sldMk cId="886417349" sldId="648"/>
        </pc:sldMkLst>
      </pc:sldChg>
      <pc:sldChg chg="del">
        <pc:chgData name="Brittany Butts" userId="5493b7d0-81ea-49c3-b763-1b7580df5e89" providerId="ADAL" clId="{A56B44AF-61D0-4A85-818A-3F983B910AF8}" dt="2022-08-17T00:10:14.282" v="0" actId="47"/>
        <pc:sldMkLst>
          <pc:docMk/>
          <pc:sldMk cId="2903864318" sldId="649"/>
        </pc:sldMkLst>
      </pc:sldChg>
      <pc:sldChg chg="del">
        <pc:chgData name="Brittany Butts" userId="5493b7d0-81ea-49c3-b763-1b7580df5e89" providerId="ADAL" clId="{A56B44AF-61D0-4A85-818A-3F983B910AF8}" dt="2022-08-17T00:10:14.282" v="0" actId="47"/>
        <pc:sldMkLst>
          <pc:docMk/>
          <pc:sldMk cId="2139880524" sldId="650"/>
        </pc:sldMkLst>
      </pc:sldChg>
      <pc:sldChg chg="del">
        <pc:chgData name="Brittany Butts" userId="5493b7d0-81ea-49c3-b763-1b7580df5e89" providerId="ADAL" clId="{A56B44AF-61D0-4A85-818A-3F983B910AF8}" dt="2022-08-17T00:10:14.282" v="0" actId="47"/>
        <pc:sldMkLst>
          <pc:docMk/>
          <pc:sldMk cId="910136048" sldId="651"/>
        </pc:sldMkLst>
      </pc:sldChg>
      <pc:sldChg chg="del">
        <pc:chgData name="Brittany Butts" userId="5493b7d0-81ea-49c3-b763-1b7580df5e89" providerId="ADAL" clId="{A56B44AF-61D0-4A85-818A-3F983B910AF8}" dt="2022-08-17T00:10:14.282" v="0" actId="47"/>
        <pc:sldMkLst>
          <pc:docMk/>
          <pc:sldMk cId="3259901851" sldId="652"/>
        </pc:sldMkLst>
      </pc:sldChg>
      <pc:sldChg chg="del">
        <pc:chgData name="Brittany Butts" userId="5493b7d0-81ea-49c3-b763-1b7580df5e89" providerId="ADAL" clId="{A56B44AF-61D0-4A85-818A-3F983B910AF8}" dt="2022-08-17T00:10:14.282" v="0" actId="47"/>
        <pc:sldMkLst>
          <pc:docMk/>
          <pc:sldMk cId="3643761322" sldId="653"/>
        </pc:sldMkLst>
      </pc:sldChg>
      <pc:sldChg chg="del">
        <pc:chgData name="Brittany Butts" userId="5493b7d0-81ea-49c3-b763-1b7580df5e89" providerId="ADAL" clId="{A56B44AF-61D0-4A85-818A-3F983B910AF8}" dt="2022-08-17T00:10:14.282" v="0" actId="47"/>
        <pc:sldMkLst>
          <pc:docMk/>
          <pc:sldMk cId="4105369756" sldId="654"/>
        </pc:sldMkLst>
      </pc:sldChg>
      <pc:sldChg chg="del">
        <pc:chgData name="Brittany Butts" userId="5493b7d0-81ea-49c3-b763-1b7580df5e89" providerId="ADAL" clId="{A56B44AF-61D0-4A85-818A-3F983B910AF8}" dt="2022-08-17T00:10:14.282" v="0" actId="47"/>
        <pc:sldMkLst>
          <pc:docMk/>
          <pc:sldMk cId="1725401491" sldId="655"/>
        </pc:sldMkLst>
      </pc:sldChg>
      <pc:sldChg chg="del">
        <pc:chgData name="Brittany Butts" userId="5493b7d0-81ea-49c3-b763-1b7580df5e89" providerId="ADAL" clId="{A56B44AF-61D0-4A85-818A-3F983B910AF8}" dt="2022-08-17T00:10:14.282" v="0" actId="47"/>
        <pc:sldMkLst>
          <pc:docMk/>
          <pc:sldMk cId="4009426449" sldId="656"/>
        </pc:sldMkLst>
      </pc:sldChg>
      <pc:sldChg chg="del">
        <pc:chgData name="Brittany Butts" userId="5493b7d0-81ea-49c3-b763-1b7580df5e89" providerId="ADAL" clId="{A56B44AF-61D0-4A85-818A-3F983B910AF8}" dt="2022-08-17T00:10:14.282" v="0" actId="47"/>
        <pc:sldMkLst>
          <pc:docMk/>
          <pc:sldMk cId="385376107" sldId="666"/>
        </pc:sldMkLst>
      </pc:sldChg>
      <pc:sldChg chg="del">
        <pc:chgData name="Brittany Butts" userId="5493b7d0-81ea-49c3-b763-1b7580df5e89" providerId="ADAL" clId="{A56B44AF-61D0-4A85-818A-3F983B910AF8}" dt="2022-08-17T00:10:14.282" v="0" actId="47"/>
        <pc:sldMkLst>
          <pc:docMk/>
          <pc:sldMk cId="3459342277" sldId="667"/>
        </pc:sldMkLst>
      </pc:sldChg>
      <pc:sldChg chg="del">
        <pc:chgData name="Brittany Butts" userId="5493b7d0-81ea-49c3-b763-1b7580df5e89" providerId="ADAL" clId="{A56B44AF-61D0-4A85-818A-3F983B910AF8}" dt="2022-08-17T00:10:14.282" v="0" actId="47"/>
        <pc:sldMkLst>
          <pc:docMk/>
          <pc:sldMk cId="670036369" sldId="668"/>
        </pc:sldMkLst>
      </pc:sldChg>
      <pc:sldChg chg="del">
        <pc:chgData name="Brittany Butts" userId="5493b7d0-81ea-49c3-b763-1b7580df5e89" providerId="ADAL" clId="{A56B44AF-61D0-4A85-818A-3F983B910AF8}" dt="2022-08-17T00:10:14.282" v="0" actId="47"/>
        <pc:sldMkLst>
          <pc:docMk/>
          <pc:sldMk cId="2334627737" sldId="669"/>
        </pc:sldMkLst>
      </pc:sldChg>
      <pc:sldChg chg="del">
        <pc:chgData name="Brittany Butts" userId="5493b7d0-81ea-49c3-b763-1b7580df5e89" providerId="ADAL" clId="{A56B44AF-61D0-4A85-818A-3F983B910AF8}" dt="2022-08-17T00:10:14.282" v="0" actId="47"/>
        <pc:sldMkLst>
          <pc:docMk/>
          <pc:sldMk cId="1730131563" sldId="670"/>
        </pc:sldMkLst>
      </pc:sldChg>
      <pc:sldChg chg="del">
        <pc:chgData name="Brittany Butts" userId="5493b7d0-81ea-49c3-b763-1b7580df5e89" providerId="ADAL" clId="{A56B44AF-61D0-4A85-818A-3F983B910AF8}" dt="2022-08-17T00:10:14.282" v="0" actId="47"/>
        <pc:sldMkLst>
          <pc:docMk/>
          <pc:sldMk cId="385296888" sldId="673"/>
        </pc:sldMkLst>
      </pc:sldChg>
      <pc:sldChg chg="del">
        <pc:chgData name="Brittany Butts" userId="5493b7d0-81ea-49c3-b763-1b7580df5e89" providerId="ADAL" clId="{A56B44AF-61D0-4A85-818A-3F983B910AF8}" dt="2022-08-17T00:10:14.282" v="0" actId="47"/>
        <pc:sldMkLst>
          <pc:docMk/>
          <pc:sldMk cId="798853781" sldId="674"/>
        </pc:sldMkLst>
      </pc:sldChg>
      <pc:sldChg chg="del">
        <pc:chgData name="Brittany Butts" userId="5493b7d0-81ea-49c3-b763-1b7580df5e89" providerId="ADAL" clId="{A56B44AF-61D0-4A85-818A-3F983B910AF8}" dt="2022-08-17T00:10:14.282" v="0" actId="47"/>
        <pc:sldMkLst>
          <pc:docMk/>
          <pc:sldMk cId="1954510329" sldId="677"/>
        </pc:sldMkLst>
      </pc:sldChg>
      <pc:sldChg chg="del">
        <pc:chgData name="Brittany Butts" userId="5493b7d0-81ea-49c3-b763-1b7580df5e89" providerId="ADAL" clId="{A56B44AF-61D0-4A85-818A-3F983B910AF8}" dt="2022-08-17T00:10:14.282" v="0" actId="47"/>
        <pc:sldMkLst>
          <pc:docMk/>
          <pc:sldMk cId="1093074582" sldId="678"/>
        </pc:sldMkLst>
      </pc:sldChg>
      <pc:sldChg chg="del">
        <pc:chgData name="Brittany Butts" userId="5493b7d0-81ea-49c3-b763-1b7580df5e89" providerId="ADAL" clId="{A56B44AF-61D0-4A85-818A-3F983B910AF8}" dt="2022-08-17T00:10:14.282" v="0" actId="47"/>
        <pc:sldMkLst>
          <pc:docMk/>
          <pc:sldMk cId="99050128" sldId="679"/>
        </pc:sldMkLst>
      </pc:sldChg>
      <pc:sldChg chg="del">
        <pc:chgData name="Brittany Butts" userId="5493b7d0-81ea-49c3-b763-1b7580df5e89" providerId="ADAL" clId="{A56B44AF-61D0-4A85-818A-3F983B910AF8}" dt="2022-08-17T00:10:14.282" v="0" actId="47"/>
        <pc:sldMkLst>
          <pc:docMk/>
          <pc:sldMk cId="1521405000" sldId="680"/>
        </pc:sldMkLst>
      </pc:sldChg>
      <pc:sldChg chg="del">
        <pc:chgData name="Brittany Butts" userId="5493b7d0-81ea-49c3-b763-1b7580df5e89" providerId="ADAL" clId="{A56B44AF-61D0-4A85-818A-3F983B910AF8}" dt="2022-08-17T00:10:14.282" v="0" actId="47"/>
        <pc:sldMkLst>
          <pc:docMk/>
          <pc:sldMk cId="797935458" sldId="681"/>
        </pc:sldMkLst>
      </pc:sldChg>
      <pc:sldChg chg="del">
        <pc:chgData name="Brittany Butts" userId="5493b7d0-81ea-49c3-b763-1b7580df5e89" providerId="ADAL" clId="{A56B44AF-61D0-4A85-818A-3F983B910AF8}" dt="2022-08-17T00:10:14.282" v="0" actId="47"/>
        <pc:sldMkLst>
          <pc:docMk/>
          <pc:sldMk cId="2848122278" sldId="682"/>
        </pc:sldMkLst>
      </pc:sldChg>
      <pc:sldChg chg="del">
        <pc:chgData name="Brittany Butts" userId="5493b7d0-81ea-49c3-b763-1b7580df5e89" providerId="ADAL" clId="{A56B44AF-61D0-4A85-818A-3F983B910AF8}" dt="2022-08-17T00:10:14.282" v="0" actId="47"/>
        <pc:sldMkLst>
          <pc:docMk/>
          <pc:sldMk cId="1303597735" sldId="683"/>
        </pc:sldMkLst>
      </pc:sldChg>
      <pc:sldChg chg="del">
        <pc:chgData name="Brittany Butts" userId="5493b7d0-81ea-49c3-b763-1b7580df5e89" providerId="ADAL" clId="{A56B44AF-61D0-4A85-818A-3F983B910AF8}" dt="2022-08-17T00:10:14.282" v="0" actId="47"/>
        <pc:sldMkLst>
          <pc:docMk/>
          <pc:sldMk cId="4009369773" sldId="684"/>
        </pc:sldMkLst>
      </pc:sldChg>
      <pc:sldChg chg="del">
        <pc:chgData name="Brittany Butts" userId="5493b7d0-81ea-49c3-b763-1b7580df5e89" providerId="ADAL" clId="{A56B44AF-61D0-4A85-818A-3F983B910AF8}" dt="2022-08-17T00:10:14.282" v="0" actId="47"/>
        <pc:sldMkLst>
          <pc:docMk/>
          <pc:sldMk cId="3317059625" sldId="68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1242A-3973-4847-9871-7E60244D85C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A858196-B2FA-46DA-8FF3-4B33B702DA4C}">
      <dgm:prSet/>
      <dgm:spPr/>
      <dgm:t>
        <a:bodyPr/>
        <a:lstStyle/>
        <a:p>
          <a:r>
            <a:rPr lang="en-US" dirty="0"/>
            <a:t>Genome-wide association studies</a:t>
          </a:r>
        </a:p>
      </dgm:t>
    </dgm:pt>
    <dgm:pt modelId="{E877A921-8F7D-42E5-981D-08BCD11371DA}" type="parTrans" cxnId="{EE302DED-24B2-42C2-8DEB-547794DE43E8}">
      <dgm:prSet/>
      <dgm:spPr/>
      <dgm:t>
        <a:bodyPr/>
        <a:lstStyle/>
        <a:p>
          <a:endParaRPr lang="en-US"/>
        </a:p>
      </dgm:t>
    </dgm:pt>
    <dgm:pt modelId="{5D19F379-C555-47D7-9658-99C3D0D445AE}" type="sibTrans" cxnId="{EE302DED-24B2-42C2-8DEB-547794DE43E8}">
      <dgm:prSet/>
      <dgm:spPr/>
      <dgm:t>
        <a:bodyPr/>
        <a:lstStyle/>
        <a:p>
          <a:endParaRPr lang="en-US"/>
        </a:p>
      </dgm:t>
    </dgm:pt>
    <dgm:pt modelId="{7F48B6D5-5FFC-490C-886D-18BF3E2F0F5C}">
      <dgm:prSet/>
      <dgm:spPr/>
      <dgm:t>
        <a:bodyPr/>
        <a:lstStyle/>
        <a:p>
          <a:r>
            <a:rPr lang="en-US" dirty="0"/>
            <a:t>Gene expression studies</a:t>
          </a:r>
        </a:p>
      </dgm:t>
    </dgm:pt>
    <dgm:pt modelId="{C858529F-C35A-404F-92B3-A5F184698CBE}" type="parTrans" cxnId="{34D4D938-F2ED-41D7-98E1-0732429EBA35}">
      <dgm:prSet/>
      <dgm:spPr/>
      <dgm:t>
        <a:bodyPr/>
        <a:lstStyle/>
        <a:p>
          <a:endParaRPr lang="en-US"/>
        </a:p>
      </dgm:t>
    </dgm:pt>
    <dgm:pt modelId="{9A35F333-1C28-4F52-9CBE-1B5A781C6FD1}" type="sibTrans" cxnId="{34D4D938-F2ED-41D7-98E1-0732429EBA35}">
      <dgm:prSet/>
      <dgm:spPr/>
      <dgm:t>
        <a:bodyPr/>
        <a:lstStyle/>
        <a:p>
          <a:endParaRPr lang="en-US"/>
        </a:p>
      </dgm:t>
    </dgm:pt>
    <dgm:pt modelId="{199680FB-2EB3-4ACE-9947-4532D75DC425}">
      <dgm:prSet/>
      <dgm:spPr/>
      <dgm:t>
        <a:bodyPr/>
        <a:lstStyle/>
        <a:p>
          <a:r>
            <a:rPr lang="en-US" dirty="0"/>
            <a:t>Epigenetics </a:t>
          </a:r>
        </a:p>
      </dgm:t>
    </dgm:pt>
    <dgm:pt modelId="{BA37AEB6-2BEE-4701-A369-5148CD4E5652}" type="parTrans" cxnId="{CA102295-12A9-4E6B-82FE-0EFBA03D5F20}">
      <dgm:prSet/>
      <dgm:spPr/>
      <dgm:t>
        <a:bodyPr/>
        <a:lstStyle/>
        <a:p>
          <a:endParaRPr lang="en-US"/>
        </a:p>
      </dgm:t>
    </dgm:pt>
    <dgm:pt modelId="{0561FF12-0CC3-4524-BB49-09D8E61A0D4B}" type="sibTrans" cxnId="{CA102295-12A9-4E6B-82FE-0EFBA03D5F20}">
      <dgm:prSet/>
      <dgm:spPr/>
      <dgm:t>
        <a:bodyPr/>
        <a:lstStyle/>
        <a:p>
          <a:endParaRPr lang="en-US"/>
        </a:p>
      </dgm:t>
    </dgm:pt>
    <dgm:pt modelId="{C155F926-2429-48F6-B40E-ED402F21DCC7}">
      <dgm:prSet/>
      <dgm:spPr/>
      <dgm:t>
        <a:bodyPr/>
        <a:lstStyle/>
        <a:p>
          <a:r>
            <a:rPr lang="en-US" dirty="0"/>
            <a:t>Accessing genetic applications in your research</a:t>
          </a:r>
        </a:p>
      </dgm:t>
    </dgm:pt>
    <dgm:pt modelId="{ADBD95E1-B2BE-4E0F-ACDC-5BCE5AA92760}" type="parTrans" cxnId="{7739FD0F-4137-463F-A024-03964E1D6E72}">
      <dgm:prSet/>
      <dgm:spPr/>
      <dgm:t>
        <a:bodyPr/>
        <a:lstStyle/>
        <a:p>
          <a:endParaRPr lang="en-US"/>
        </a:p>
      </dgm:t>
    </dgm:pt>
    <dgm:pt modelId="{42B5F141-509D-43C8-9F31-C8E12F7EF4BC}" type="sibTrans" cxnId="{7739FD0F-4137-463F-A024-03964E1D6E72}">
      <dgm:prSet/>
      <dgm:spPr/>
      <dgm:t>
        <a:bodyPr/>
        <a:lstStyle/>
        <a:p>
          <a:endParaRPr lang="en-US"/>
        </a:p>
      </dgm:t>
    </dgm:pt>
    <dgm:pt modelId="{9756F138-5840-453C-B4EC-104E5B14DB32}" type="pres">
      <dgm:prSet presAssocID="{57F1242A-3973-4847-9871-7E60244D85C2}" presName="vert0" presStyleCnt="0">
        <dgm:presLayoutVars>
          <dgm:dir/>
          <dgm:animOne val="branch"/>
          <dgm:animLvl val="lvl"/>
        </dgm:presLayoutVars>
      </dgm:prSet>
      <dgm:spPr/>
    </dgm:pt>
    <dgm:pt modelId="{85950841-D1E5-41C2-AF89-448428B09E3F}" type="pres">
      <dgm:prSet presAssocID="{BA858196-B2FA-46DA-8FF3-4B33B702DA4C}" presName="thickLine" presStyleLbl="alignNode1" presStyleIdx="0" presStyleCnt="4"/>
      <dgm:spPr/>
    </dgm:pt>
    <dgm:pt modelId="{88F9F3BD-46B7-458B-B4BD-1C32B1B2E39D}" type="pres">
      <dgm:prSet presAssocID="{BA858196-B2FA-46DA-8FF3-4B33B702DA4C}" presName="horz1" presStyleCnt="0"/>
      <dgm:spPr/>
    </dgm:pt>
    <dgm:pt modelId="{666C0516-B628-443F-90C0-15096CDA5AEA}" type="pres">
      <dgm:prSet presAssocID="{BA858196-B2FA-46DA-8FF3-4B33B702DA4C}" presName="tx1" presStyleLbl="revTx" presStyleIdx="0" presStyleCnt="4"/>
      <dgm:spPr/>
    </dgm:pt>
    <dgm:pt modelId="{6180462E-9C26-4D9D-9C48-5BAB1F0708CC}" type="pres">
      <dgm:prSet presAssocID="{BA858196-B2FA-46DA-8FF3-4B33B702DA4C}" presName="vert1" presStyleCnt="0"/>
      <dgm:spPr/>
    </dgm:pt>
    <dgm:pt modelId="{BDA850D7-F429-4028-9719-5E0B9214809A}" type="pres">
      <dgm:prSet presAssocID="{7F48B6D5-5FFC-490C-886D-18BF3E2F0F5C}" presName="thickLine" presStyleLbl="alignNode1" presStyleIdx="1" presStyleCnt="4"/>
      <dgm:spPr/>
    </dgm:pt>
    <dgm:pt modelId="{46A2F70B-F044-4997-89F7-CA6B7D3BCE67}" type="pres">
      <dgm:prSet presAssocID="{7F48B6D5-5FFC-490C-886D-18BF3E2F0F5C}" presName="horz1" presStyleCnt="0"/>
      <dgm:spPr/>
    </dgm:pt>
    <dgm:pt modelId="{2049B57A-2A70-41A9-9893-D20F5B1578CC}" type="pres">
      <dgm:prSet presAssocID="{7F48B6D5-5FFC-490C-886D-18BF3E2F0F5C}" presName="tx1" presStyleLbl="revTx" presStyleIdx="1" presStyleCnt="4"/>
      <dgm:spPr/>
    </dgm:pt>
    <dgm:pt modelId="{2872D30B-701F-41BC-BA8C-D221CA10C6A0}" type="pres">
      <dgm:prSet presAssocID="{7F48B6D5-5FFC-490C-886D-18BF3E2F0F5C}" presName="vert1" presStyleCnt="0"/>
      <dgm:spPr/>
    </dgm:pt>
    <dgm:pt modelId="{AB0AA515-C6E7-4508-AF78-603B01B011E4}" type="pres">
      <dgm:prSet presAssocID="{199680FB-2EB3-4ACE-9947-4532D75DC425}" presName="thickLine" presStyleLbl="alignNode1" presStyleIdx="2" presStyleCnt="4"/>
      <dgm:spPr/>
    </dgm:pt>
    <dgm:pt modelId="{21669F7E-CAC6-4AD2-8026-2F4865B12991}" type="pres">
      <dgm:prSet presAssocID="{199680FB-2EB3-4ACE-9947-4532D75DC425}" presName="horz1" presStyleCnt="0"/>
      <dgm:spPr/>
    </dgm:pt>
    <dgm:pt modelId="{7301F8BE-FC3E-49E2-A457-49BA6255F72A}" type="pres">
      <dgm:prSet presAssocID="{199680FB-2EB3-4ACE-9947-4532D75DC425}" presName="tx1" presStyleLbl="revTx" presStyleIdx="2" presStyleCnt="4"/>
      <dgm:spPr/>
    </dgm:pt>
    <dgm:pt modelId="{0AC9FDAC-B908-4C03-89AB-88EED81DDECB}" type="pres">
      <dgm:prSet presAssocID="{199680FB-2EB3-4ACE-9947-4532D75DC425}" presName="vert1" presStyleCnt="0"/>
      <dgm:spPr/>
    </dgm:pt>
    <dgm:pt modelId="{1A55EB14-1159-4B34-9C72-A52949D9FE4F}" type="pres">
      <dgm:prSet presAssocID="{C155F926-2429-48F6-B40E-ED402F21DCC7}" presName="thickLine" presStyleLbl="alignNode1" presStyleIdx="3" presStyleCnt="4"/>
      <dgm:spPr/>
    </dgm:pt>
    <dgm:pt modelId="{0D9804D2-E33C-451C-BE9E-D6F8916A46D1}" type="pres">
      <dgm:prSet presAssocID="{C155F926-2429-48F6-B40E-ED402F21DCC7}" presName="horz1" presStyleCnt="0"/>
      <dgm:spPr/>
    </dgm:pt>
    <dgm:pt modelId="{9F172FE2-DC39-49B5-8B89-1491E5201103}" type="pres">
      <dgm:prSet presAssocID="{C155F926-2429-48F6-B40E-ED402F21DCC7}" presName="tx1" presStyleLbl="revTx" presStyleIdx="3" presStyleCnt="4"/>
      <dgm:spPr/>
    </dgm:pt>
    <dgm:pt modelId="{EA64D396-264F-4258-857B-52BEDA50F033}" type="pres">
      <dgm:prSet presAssocID="{C155F926-2429-48F6-B40E-ED402F21DCC7}" presName="vert1" presStyleCnt="0"/>
      <dgm:spPr/>
    </dgm:pt>
  </dgm:ptLst>
  <dgm:cxnLst>
    <dgm:cxn modelId="{7739FD0F-4137-463F-A024-03964E1D6E72}" srcId="{57F1242A-3973-4847-9871-7E60244D85C2}" destId="{C155F926-2429-48F6-B40E-ED402F21DCC7}" srcOrd="3" destOrd="0" parTransId="{ADBD95E1-B2BE-4E0F-ACDC-5BCE5AA92760}" sibTransId="{42B5F141-509D-43C8-9F31-C8E12F7EF4BC}"/>
    <dgm:cxn modelId="{5AF24629-73C2-42CC-9751-B896365D151B}" type="presOf" srcId="{7F48B6D5-5FFC-490C-886D-18BF3E2F0F5C}" destId="{2049B57A-2A70-41A9-9893-D20F5B1578CC}" srcOrd="0" destOrd="0" presId="urn:microsoft.com/office/officeart/2008/layout/LinedList"/>
    <dgm:cxn modelId="{34D4D938-F2ED-41D7-98E1-0732429EBA35}" srcId="{57F1242A-3973-4847-9871-7E60244D85C2}" destId="{7F48B6D5-5FFC-490C-886D-18BF3E2F0F5C}" srcOrd="1" destOrd="0" parTransId="{C858529F-C35A-404F-92B3-A5F184698CBE}" sibTransId="{9A35F333-1C28-4F52-9CBE-1B5A781C6FD1}"/>
    <dgm:cxn modelId="{91E55B3D-2ADB-4A2F-B2A7-0DAF17E1FF93}" type="presOf" srcId="{C155F926-2429-48F6-B40E-ED402F21DCC7}" destId="{9F172FE2-DC39-49B5-8B89-1491E5201103}" srcOrd="0" destOrd="0" presId="urn:microsoft.com/office/officeart/2008/layout/LinedList"/>
    <dgm:cxn modelId="{A5239F3E-5123-4AC2-874B-057F070F8A16}" type="presOf" srcId="{57F1242A-3973-4847-9871-7E60244D85C2}" destId="{9756F138-5840-453C-B4EC-104E5B14DB32}" srcOrd="0" destOrd="0" presId="urn:microsoft.com/office/officeart/2008/layout/LinedList"/>
    <dgm:cxn modelId="{CDB61553-BB3A-4BE2-86A8-04DDDD672526}" type="presOf" srcId="{BA858196-B2FA-46DA-8FF3-4B33B702DA4C}" destId="{666C0516-B628-443F-90C0-15096CDA5AEA}" srcOrd="0" destOrd="0" presId="urn:microsoft.com/office/officeart/2008/layout/LinedList"/>
    <dgm:cxn modelId="{A133F08B-8A5E-45AE-B6B4-6ABF15C844F2}" type="presOf" srcId="{199680FB-2EB3-4ACE-9947-4532D75DC425}" destId="{7301F8BE-FC3E-49E2-A457-49BA6255F72A}" srcOrd="0" destOrd="0" presId="urn:microsoft.com/office/officeart/2008/layout/LinedList"/>
    <dgm:cxn modelId="{CA102295-12A9-4E6B-82FE-0EFBA03D5F20}" srcId="{57F1242A-3973-4847-9871-7E60244D85C2}" destId="{199680FB-2EB3-4ACE-9947-4532D75DC425}" srcOrd="2" destOrd="0" parTransId="{BA37AEB6-2BEE-4701-A369-5148CD4E5652}" sibTransId="{0561FF12-0CC3-4524-BB49-09D8E61A0D4B}"/>
    <dgm:cxn modelId="{EE302DED-24B2-42C2-8DEB-547794DE43E8}" srcId="{57F1242A-3973-4847-9871-7E60244D85C2}" destId="{BA858196-B2FA-46DA-8FF3-4B33B702DA4C}" srcOrd="0" destOrd="0" parTransId="{E877A921-8F7D-42E5-981D-08BCD11371DA}" sibTransId="{5D19F379-C555-47D7-9658-99C3D0D445AE}"/>
    <dgm:cxn modelId="{BDE76D82-0368-4329-ABFF-0B0BDAB78F83}" type="presParOf" srcId="{9756F138-5840-453C-B4EC-104E5B14DB32}" destId="{85950841-D1E5-41C2-AF89-448428B09E3F}" srcOrd="0" destOrd="0" presId="urn:microsoft.com/office/officeart/2008/layout/LinedList"/>
    <dgm:cxn modelId="{173B8F0D-5396-4BDD-A6D6-F229B6BEE721}" type="presParOf" srcId="{9756F138-5840-453C-B4EC-104E5B14DB32}" destId="{88F9F3BD-46B7-458B-B4BD-1C32B1B2E39D}" srcOrd="1" destOrd="0" presId="urn:microsoft.com/office/officeart/2008/layout/LinedList"/>
    <dgm:cxn modelId="{5AC529E2-CBE8-4B79-86D2-957C1B664D44}" type="presParOf" srcId="{88F9F3BD-46B7-458B-B4BD-1C32B1B2E39D}" destId="{666C0516-B628-443F-90C0-15096CDA5AEA}" srcOrd="0" destOrd="0" presId="urn:microsoft.com/office/officeart/2008/layout/LinedList"/>
    <dgm:cxn modelId="{14385097-F955-4FBC-85DA-6E1390313D29}" type="presParOf" srcId="{88F9F3BD-46B7-458B-B4BD-1C32B1B2E39D}" destId="{6180462E-9C26-4D9D-9C48-5BAB1F0708CC}" srcOrd="1" destOrd="0" presId="urn:microsoft.com/office/officeart/2008/layout/LinedList"/>
    <dgm:cxn modelId="{B428B6E2-94BE-4CF3-BCA5-CB07A1010BA4}" type="presParOf" srcId="{9756F138-5840-453C-B4EC-104E5B14DB32}" destId="{BDA850D7-F429-4028-9719-5E0B9214809A}" srcOrd="2" destOrd="0" presId="urn:microsoft.com/office/officeart/2008/layout/LinedList"/>
    <dgm:cxn modelId="{ED0C4458-85B1-417A-A59E-0B08352AFBFB}" type="presParOf" srcId="{9756F138-5840-453C-B4EC-104E5B14DB32}" destId="{46A2F70B-F044-4997-89F7-CA6B7D3BCE67}" srcOrd="3" destOrd="0" presId="urn:microsoft.com/office/officeart/2008/layout/LinedList"/>
    <dgm:cxn modelId="{C6EB1656-FAA7-4FAD-A044-9A69A39DAEEA}" type="presParOf" srcId="{46A2F70B-F044-4997-89F7-CA6B7D3BCE67}" destId="{2049B57A-2A70-41A9-9893-D20F5B1578CC}" srcOrd="0" destOrd="0" presId="urn:microsoft.com/office/officeart/2008/layout/LinedList"/>
    <dgm:cxn modelId="{01FED8E5-5895-492A-8B89-4D33323D8079}" type="presParOf" srcId="{46A2F70B-F044-4997-89F7-CA6B7D3BCE67}" destId="{2872D30B-701F-41BC-BA8C-D221CA10C6A0}" srcOrd="1" destOrd="0" presId="urn:microsoft.com/office/officeart/2008/layout/LinedList"/>
    <dgm:cxn modelId="{BCDEA72E-2A0B-4680-9381-977CBD99D7FC}" type="presParOf" srcId="{9756F138-5840-453C-B4EC-104E5B14DB32}" destId="{AB0AA515-C6E7-4508-AF78-603B01B011E4}" srcOrd="4" destOrd="0" presId="urn:microsoft.com/office/officeart/2008/layout/LinedList"/>
    <dgm:cxn modelId="{BD5A74ED-23E9-4A3A-A760-AC7115F30226}" type="presParOf" srcId="{9756F138-5840-453C-B4EC-104E5B14DB32}" destId="{21669F7E-CAC6-4AD2-8026-2F4865B12991}" srcOrd="5" destOrd="0" presId="urn:microsoft.com/office/officeart/2008/layout/LinedList"/>
    <dgm:cxn modelId="{B674AFEA-1BDE-41E0-9C63-B21D19950F9C}" type="presParOf" srcId="{21669F7E-CAC6-4AD2-8026-2F4865B12991}" destId="{7301F8BE-FC3E-49E2-A457-49BA6255F72A}" srcOrd="0" destOrd="0" presId="urn:microsoft.com/office/officeart/2008/layout/LinedList"/>
    <dgm:cxn modelId="{D69EF589-B7C3-4D5B-A216-D03451E8413D}" type="presParOf" srcId="{21669F7E-CAC6-4AD2-8026-2F4865B12991}" destId="{0AC9FDAC-B908-4C03-89AB-88EED81DDECB}" srcOrd="1" destOrd="0" presId="urn:microsoft.com/office/officeart/2008/layout/LinedList"/>
    <dgm:cxn modelId="{F93D9A3B-7DC5-4B0A-BD67-DADBEAF90DB8}" type="presParOf" srcId="{9756F138-5840-453C-B4EC-104E5B14DB32}" destId="{1A55EB14-1159-4B34-9C72-A52949D9FE4F}" srcOrd="6" destOrd="0" presId="urn:microsoft.com/office/officeart/2008/layout/LinedList"/>
    <dgm:cxn modelId="{CFD8F0BE-9E73-40E9-BA6A-27C4EAF67915}" type="presParOf" srcId="{9756F138-5840-453C-B4EC-104E5B14DB32}" destId="{0D9804D2-E33C-451C-BE9E-D6F8916A46D1}" srcOrd="7" destOrd="0" presId="urn:microsoft.com/office/officeart/2008/layout/LinedList"/>
    <dgm:cxn modelId="{BA492C21-2AC2-4172-A691-D4AFF14046B2}" type="presParOf" srcId="{0D9804D2-E33C-451C-BE9E-D6F8916A46D1}" destId="{9F172FE2-DC39-49B5-8B89-1491E5201103}" srcOrd="0" destOrd="0" presId="urn:microsoft.com/office/officeart/2008/layout/LinedList"/>
    <dgm:cxn modelId="{571B6633-1AEA-499D-8576-9328ABDA557F}" type="presParOf" srcId="{0D9804D2-E33C-451C-BE9E-D6F8916A46D1}" destId="{EA64D396-264F-4258-857B-52BEDA50F03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50841-D1E5-41C2-AF89-448428B09E3F}">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6C0516-B628-443F-90C0-15096CDA5AEA}">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Genome-wide association studies</a:t>
          </a:r>
        </a:p>
      </dsp:txBody>
      <dsp:txXfrm>
        <a:off x="0" y="0"/>
        <a:ext cx="10515600" cy="1087834"/>
      </dsp:txXfrm>
    </dsp:sp>
    <dsp:sp modelId="{BDA850D7-F429-4028-9719-5E0B9214809A}">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9B57A-2A70-41A9-9893-D20F5B1578C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Gene expression studies</a:t>
          </a:r>
        </a:p>
      </dsp:txBody>
      <dsp:txXfrm>
        <a:off x="0" y="1087834"/>
        <a:ext cx="10515600" cy="1087834"/>
      </dsp:txXfrm>
    </dsp:sp>
    <dsp:sp modelId="{AB0AA515-C6E7-4508-AF78-603B01B011E4}">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1F8BE-FC3E-49E2-A457-49BA6255F72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Epigenetics </a:t>
          </a:r>
        </a:p>
      </dsp:txBody>
      <dsp:txXfrm>
        <a:off x="0" y="2175669"/>
        <a:ext cx="10515600" cy="1087834"/>
      </dsp:txXfrm>
    </dsp:sp>
    <dsp:sp modelId="{1A55EB14-1159-4B34-9C72-A52949D9FE4F}">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72FE2-DC39-49B5-8B89-1491E5201103}">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Accessing genetic applications in your research</a:t>
          </a:r>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11647-788B-46D3-9643-B625B2FF3F34}" type="datetimeFigureOut">
              <a:rPr lang="en-US" smtClean="0"/>
              <a:t>8/16/2022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ED19C-BD58-4E22-A854-D8D5508965E0}" type="slidenum">
              <a:rPr lang="en-US" smtClean="0"/>
              <a:t>‹#›</a:t>
            </a:fld>
            <a:endParaRPr lang="en-US" dirty="0"/>
          </a:p>
        </p:txBody>
      </p:sp>
    </p:spTree>
    <p:extLst>
      <p:ext uri="{BB962C8B-B14F-4D97-AF65-F5344CB8AC3E}">
        <p14:creationId xmlns:p14="http://schemas.microsoft.com/office/powerpoint/2010/main" val="133177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89400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64871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39549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286373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30098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53462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28238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90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1197610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327579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9FC6B9-EEF6-4F62-9AC8-8EE4497FAE58}" type="datetimeFigureOut">
              <a:rPr lang="en-US" smtClean="0"/>
              <a:t>8/16/2022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4D687-E07B-403E-99C1-C05DD23C785E}" type="slidenum">
              <a:rPr lang="en-US" smtClean="0"/>
              <a:t>‹#›</a:t>
            </a:fld>
            <a:endParaRPr lang="en-US" dirty="0"/>
          </a:p>
        </p:txBody>
      </p:sp>
    </p:spTree>
    <p:extLst>
      <p:ext uri="{BB962C8B-B14F-4D97-AF65-F5344CB8AC3E}">
        <p14:creationId xmlns:p14="http://schemas.microsoft.com/office/powerpoint/2010/main" val="238688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FC6B9-EEF6-4F62-9AC8-8EE4497FAE58}" type="datetimeFigureOut">
              <a:rPr lang="en-US" smtClean="0"/>
              <a:t>8/16/2022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4D687-E07B-403E-99C1-C05DD23C785E}" type="slidenum">
              <a:rPr lang="en-US" smtClean="0"/>
              <a:t>‹#›</a:t>
            </a:fld>
            <a:endParaRPr lang="en-US" dirty="0"/>
          </a:p>
        </p:txBody>
      </p:sp>
    </p:spTree>
    <p:extLst>
      <p:ext uri="{BB962C8B-B14F-4D97-AF65-F5344CB8AC3E}">
        <p14:creationId xmlns:p14="http://schemas.microsoft.com/office/powerpoint/2010/main" val="89635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thermofisher.com/us/en/home/life-science/pcr/real-time-pcr/real-time-pcr-learning-center/real-time-pcr-basics/how-taqman-assays-work.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cdc.gov/genomics/disease/breast_ovarian_cancer/genes_hboc.ht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A close-up of a chain&#10;&#10;Description automatically generated with low confidence">
            <a:extLst>
              <a:ext uri="{FF2B5EF4-FFF2-40B4-BE49-F238E27FC236}">
                <a16:creationId xmlns:a16="http://schemas.microsoft.com/office/drawing/2014/main" id="{19E0730E-899E-5AE7-E2B7-562238536F9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Genetics 101: Gaining Understanding of Genomics in Research</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Brittany Butts</a:t>
            </a:r>
          </a:p>
          <a:p>
            <a:r>
              <a:rPr lang="en-US" dirty="0">
                <a:solidFill>
                  <a:srgbClr val="FFFFFF"/>
                </a:solidFill>
              </a:rPr>
              <a:t>August 16 – 17, 2022</a:t>
            </a:r>
          </a:p>
          <a:p>
            <a:endParaRPr lang="en-US" dirty="0">
              <a:solidFill>
                <a:srgbClr val="FFFFFF"/>
              </a:solidFill>
            </a:endParaRPr>
          </a:p>
        </p:txBody>
      </p:sp>
    </p:spTree>
    <p:extLst>
      <p:ext uri="{BB962C8B-B14F-4D97-AF65-F5344CB8AC3E}">
        <p14:creationId xmlns:p14="http://schemas.microsoft.com/office/powerpoint/2010/main" val="26469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D644-6A58-B64B-EAD4-6B60EB4DF7CD}"/>
              </a:ext>
            </a:extLst>
          </p:cNvPr>
          <p:cNvSpPr>
            <a:spLocks noGrp="1"/>
          </p:cNvSpPr>
          <p:nvPr>
            <p:ph type="title"/>
          </p:nvPr>
        </p:nvSpPr>
        <p:spPr/>
        <p:txBody>
          <a:bodyPr/>
          <a:lstStyle/>
          <a:p>
            <a:r>
              <a:rPr lang="en-US" dirty="0"/>
              <a:t>Limitations of GWAS</a:t>
            </a:r>
          </a:p>
        </p:txBody>
      </p:sp>
      <p:sp>
        <p:nvSpPr>
          <p:cNvPr id="3" name="Content Placeholder 2">
            <a:extLst>
              <a:ext uri="{FF2B5EF4-FFF2-40B4-BE49-F238E27FC236}">
                <a16:creationId xmlns:a16="http://schemas.microsoft.com/office/drawing/2014/main" id="{F50CCD35-4A30-251E-39E1-C5BB30071660}"/>
              </a:ext>
            </a:extLst>
          </p:cNvPr>
          <p:cNvSpPr>
            <a:spLocks noGrp="1"/>
          </p:cNvSpPr>
          <p:nvPr>
            <p:ph idx="1"/>
          </p:nvPr>
        </p:nvSpPr>
        <p:spPr/>
        <p:txBody>
          <a:bodyPr/>
          <a:lstStyle/>
          <a:p>
            <a:r>
              <a:rPr lang="en-US" dirty="0"/>
              <a:t>Penalized by an important multiple testing burden</a:t>
            </a:r>
          </a:p>
          <a:p>
            <a:r>
              <a:rPr lang="en-US" dirty="0"/>
              <a:t>Explain only a modest fraction of the missing heritability</a:t>
            </a:r>
          </a:p>
          <a:p>
            <a:r>
              <a:rPr lang="en-US" dirty="0"/>
              <a:t>Do not necessarily pinpoint causal variants and genes</a:t>
            </a:r>
          </a:p>
          <a:p>
            <a:r>
              <a:rPr lang="en-US" dirty="0"/>
              <a:t>Cannot identify all genetic determinants of complex traits</a:t>
            </a:r>
          </a:p>
          <a:p>
            <a:r>
              <a:rPr lang="en-US" dirty="0"/>
              <a:t>Have been largely unsuccessful in detecting epistasis in humans</a:t>
            </a:r>
          </a:p>
          <a:p>
            <a:r>
              <a:rPr lang="en-US" dirty="0"/>
              <a:t>Can be confounded by population stratification—systematic ancestry differences between cases and controls</a:t>
            </a:r>
          </a:p>
          <a:p>
            <a:r>
              <a:rPr lang="en-US" dirty="0"/>
              <a:t>Limited clinical predictive value</a:t>
            </a:r>
          </a:p>
        </p:txBody>
      </p:sp>
      <p:sp>
        <p:nvSpPr>
          <p:cNvPr id="4" name="TextBox 3">
            <a:extLst>
              <a:ext uri="{FF2B5EF4-FFF2-40B4-BE49-F238E27FC236}">
                <a16:creationId xmlns:a16="http://schemas.microsoft.com/office/drawing/2014/main" id="{91AB94AB-3424-A9EA-8C71-F6ABD2114E28}"/>
              </a:ext>
            </a:extLst>
          </p:cNvPr>
          <p:cNvSpPr txBox="1"/>
          <p:nvPr/>
        </p:nvSpPr>
        <p:spPr>
          <a:xfrm>
            <a:off x="7284721" y="196909"/>
            <a:ext cx="5140960" cy="830997"/>
          </a:xfrm>
          <a:prstGeom prst="rect">
            <a:avLst/>
          </a:prstGeom>
          <a:noFill/>
          <a:ln>
            <a:solidFill>
              <a:schemeClr val="accent1"/>
            </a:solidFill>
          </a:ln>
        </p:spPr>
        <p:txBody>
          <a:bodyPr wrap="square" rtlCol="0">
            <a:spAutoFit/>
          </a:bodyPr>
          <a:lstStyle/>
          <a:p>
            <a:r>
              <a:rPr lang="en-US" sz="2400" b="1" u="sng" dirty="0"/>
              <a:t>Epistasis</a:t>
            </a:r>
            <a:r>
              <a:rPr lang="en-US" sz="2400" dirty="0"/>
              <a:t>: </a:t>
            </a:r>
            <a:r>
              <a:rPr lang="en-US" altLang="en-US" sz="2400" dirty="0">
                <a:ea typeface="ＭＳ Ｐゴシック" panose="020B0600070205080204" pitchFamily="34" charset="-128"/>
              </a:rPr>
              <a:t>One gene could mask the effect of another</a:t>
            </a:r>
            <a:endParaRPr lang="en-US" sz="2400" dirty="0"/>
          </a:p>
        </p:txBody>
      </p:sp>
    </p:spTree>
    <p:extLst>
      <p:ext uri="{BB962C8B-B14F-4D97-AF65-F5344CB8AC3E}">
        <p14:creationId xmlns:p14="http://schemas.microsoft.com/office/powerpoint/2010/main" val="348591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A2A0-8C18-53A1-AE61-8B20857CC2B9}"/>
              </a:ext>
            </a:extLst>
          </p:cNvPr>
          <p:cNvSpPr>
            <a:spLocks noGrp="1"/>
          </p:cNvSpPr>
          <p:nvPr>
            <p:ph type="title"/>
          </p:nvPr>
        </p:nvSpPr>
        <p:spPr>
          <a:xfrm>
            <a:off x="838200" y="365125"/>
            <a:ext cx="10515600" cy="1727835"/>
          </a:xfrm>
        </p:spPr>
        <p:txBody>
          <a:bodyPr>
            <a:noAutofit/>
          </a:bodyPr>
          <a:lstStyle/>
          <a:p>
            <a:r>
              <a:rPr lang="en-US" sz="2800" b="1" u="sng" dirty="0"/>
              <a:t>Exemplar</a:t>
            </a:r>
            <a:r>
              <a:rPr lang="en-US" sz="2800" dirty="0"/>
              <a:t>: Park et al., 2022</a:t>
            </a:r>
            <a:br>
              <a:rPr lang="en-US" sz="2800" dirty="0"/>
            </a:br>
            <a:r>
              <a:rPr lang="en-US" sz="2800" dirty="0"/>
              <a:t>Translational Genomic Research: The Association between Genetic Profiles and Cognitive Functioning or Cardiac Function Among Breast Cancer Survivors Completing Chemotherapy</a:t>
            </a:r>
          </a:p>
        </p:txBody>
      </p:sp>
      <p:sp>
        <p:nvSpPr>
          <p:cNvPr id="3" name="Content Placeholder 2">
            <a:extLst>
              <a:ext uri="{FF2B5EF4-FFF2-40B4-BE49-F238E27FC236}">
                <a16:creationId xmlns:a16="http://schemas.microsoft.com/office/drawing/2014/main" id="{933374EA-5C7E-AE4A-10CA-27105FA122E6}"/>
              </a:ext>
            </a:extLst>
          </p:cNvPr>
          <p:cNvSpPr>
            <a:spLocks noGrp="1"/>
          </p:cNvSpPr>
          <p:nvPr>
            <p:ph idx="1"/>
          </p:nvPr>
        </p:nvSpPr>
        <p:spPr/>
        <p:txBody>
          <a:bodyPr/>
          <a:lstStyle/>
          <a:p>
            <a:endParaRPr lang="en-US" dirty="0"/>
          </a:p>
          <a:p>
            <a:r>
              <a:rPr lang="en-US" dirty="0"/>
              <a:t>What was their question?</a:t>
            </a:r>
          </a:p>
          <a:p>
            <a:r>
              <a:rPr lang="en-US" dirty="0"/>
              <a:t>What methods were used?</a:t>
            </a:r>
          </a:p>
          <a:p>
            <a:r>
              <a:rPr lang="en-US" dirty="0"/>
              <a:t>Why did they choose these methods to answer their question?</a:t>
            </a:r>
          </a:p>
          <a:p>
            <a:r>
              <a:rPr lang="en-US" dirty="0"/>
              <a:t>How easy were the results to interpret?</a:t>
            </a:r>
          </a:p>
        </p:txBody>
      </p:sp>
    </p:spTree>
    <p:extLst>
      <p:ext uri="{BB962C8B-B14F-4D97-AF65-F5344CB8AC3E}">
        <p14:creationId xmlns:p14="http://schemas.microsoft.com/office/powerpoint/2010/main" val="284129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389C-DB7B-FAAF-576B-6ED483AE1ED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627382E4-0DC3-BE81-9C21-E4174FD9BE77}"/>
              </a:ext>
            </a:extLst>
          </p:cNvPr>
          <p:cNvSpPr>
            <a:spLocks noGrp="1"/>
          </p:cNvSpPr>
          <p:nvPr>
            <p:ph idx="1"/>
          </p:nvPr>
        </p:nvSpPr>
        <p:spPr/>
        <p:txBody>
          <a:bodyPr/>
          <a:lstStyle/>
          <a:p>
            <a:r>
              <a:rPr lang="en-US" dirty="0"/>
              <a:t>Chemotherapy-associated cognitive impairment has been found in 13-70% of breast cancer survivors</a:t>
            </a:r>
          </a:p>
          <a:p>
            <a:r>
              <a:rPr lang="en-US" dirty="0"/>
              <a:t>Breast cancer survivors often experience symptoms – pain, fatigue, sleep disturbance, depression </a:t>
            </a:r>
          </a:p>
          <a:p>
            <a:pPr lvl="1"/>
            <a:r>
              <a:rPr lang="en-US" dirty="0"/>
              <a:t>Thought to be related to genetics</a:t>
            </a:r>
          </a:p>
          <a:p>
            <a:r>
              <a:rPr lang="en-US" dirty="0"/>
              <a:t>Chemotherapy-induced cardiac dysfunction occurs in ~10% of breast cancer survivors</a:t>
            </a:r>
          </a:p>
          <a:p>
            <a:pPr lvl="1"/>
            <a:r>
              <a:rPr lang="en-US" dirty="0"/>
              <a:t>Hypothesize that genetic risk factors may play a role</a:t>
            </a:r>
          </a:p>
          <a:p>
            <a:r>
              <a:rPr lang="en-US" dirty="0"/>
              <a:t>It is also thought that genetic risk factors may play a role in cognitive impairment after chemotherapy</a:t>
            </a:r>
          </a:p>
          <a:p>
            <a:endParaRPr lang="en-US" dirty="0"/>
          </a:p>
          <a:p>
            <a:endParaRPr lang="en-US" dirty="0"/>
          </a:p>
        </p:txBody>
      </p:sp>
      <p:sp>
        <p:nvSpPr>
          <p:cNvPr id="4" name="TextBox 3">
            <a:extLst>
              <a:ext uri="{FF2B5EF4-FFF2-40B4-BE49-F238E27FC236}">
                <a16:creationId xmlns:a16="http://schemas.microsoft.com/office/drawing/2014/main" id="{EB81A491-5366-FE14-837E-19AF383732CE}"/>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316881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389C-DB7B-FAAF-576B-6ED483AE1ED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627382E4-0DC3-BE81-9C21-E4174FD9BE77}"/>
              </a:ext>
            </a:extLst>
          </p:cNvPr>
          <p:cNvSpPr>
            <a:spLocks noGrp="1"/>
          </p:cNvSpPr>
          <p:nvPr>
            <p:ph idx="1"/>
          </p:nvPr>
        </p:nvSpPr>
        <p:spPr/>
        <p:txBody>
          <a:bodyPr/>
          <a:lstStyle/>
          <a:p>
            <a:r>
              <a:rPr lang="en-US" dirty="0"/>
              <a:t>A number of candidate genes have been identified related to post-chemotherapy complications of cognitive impairment and cardiac dysfunction</a:t>
            </a:r>
          </a:p>
          <a:p>
            <a:pPr lvl="1"/>
            <a:r>
              <a:rPr lang="en-US" dirty="0"/>
              <a:t>11 genes (12 SNPs) thought to relate to cognitive function</a:t>
            </a:r>
          </a:p>
          <a:p>
            <a:pPr lvl="1"/>
            <a:r>
              <a:rPr lang="en-US" dirty="0"/>
              <a:t>4 genes (5 SNPs) thought to be related to cardiac function</a:t>
            </a:r>
          </a:p>
          <a:p>
            <a:pPr lvl="1"/>
            <a:endParaRPr lang="en-US" dirty="0"/>
          </a:p>
          <a:p>
            <a:r>
              <a:rPr lang="en-US" dirty="0"/>
              <a:t>Purpose: explore the relationship between SNPs in candidate genes and cognitive and cardiac functioning among breast cancer survivors with previous chemotherapy. </a:t>
            </a:r>
          </a:p>
          <a:p>
            <a:endParaRPr lang="en-US" dirty="0"/>
          </a:p>
          <a:p>
            <a:endParaRPr lang="en-US" dirty="0"/>
          </a:p>
        </p:txBody>
      </p:sp>
      <p:sp>
        <p:nvSpPr>
          <p:cNvPr id="4" name="TextBox 3">
            <a:extLst>
              <a:ext uri="{FF2B5EF4-FFF2-40B4-BE49-F238E27FC236}">
                <a16:creationId xmlns:a16="http://schemas.microsoft.com/office/drawing/2014/main" id="{EB81A491-5366-FE14-837E-19AF383732CE}"/>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1730605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389C-DB7B-FAAF-576B-6ED483AE1ED8}"/>
              </a:ext>
            </a:extLst>
          </p:cNvPr>
          <p:cNvSpPr>
            <a:spLocks noGrp="1"/>
          </p:cNvSpPr>
          <p:nvPr>
            <p:ph type="title"/>
          </p:nvPr>
        </p:nvSpPr>
        <p:spPr/>
        <p:txBody>
          <a:bodyPr/>
          <a:lstStyle/>
          <a:p>
            <a:r>
              <a:rPr lang="en-US" dirty="0"/>
              <a:t>Methods – Study Sample</a:t>
            </a:r>
          </a:p>
        </p:txBody>
      </p:sp>
      <p:sp>
        <p:nvSpPr>
          <p:cNvPr id="3" name="Content Placeholder 2">
            <a:extLst>
              <a:ext uri="{FF2B5EF4-FFF2-40B4-BE49-F238E27FC236}">
                <a16:creationId xmlns:a16="http://schemas.microsoft.com/office/drawing/2014/main" id="{627382E4-0DC3-BE81-9C21-E4174FD9BE77}"/>
              </a:ext>
            </a:extLst>
          </p:cNvPr>
          <p:cNvSpPr>
            <a:spLocks noGrp="1"/>
          </p:cNvSpPr>
          <p:nvPr>
            <p:ph idx="1"/>
          </p:nvPr>
        </p:nvSpPr>
        <p:spPr/>
        <p:txBody>
          <a:bodyPr/>
          <a:lstStyle/>
          <a:p>
            <a:r>
              <a:rPr lang="en-US" dirty="0"/>
              <a:t>Sub-study using baseline data from a larger R01 intervention study</a:t>
            </a:r>
          </a:p>
          <a:p>
            <a:pPr marL="0" indent="0">
              <a:buNone/>
            </a:pPr>
            <a:r>
              <a:rPr lang="en-US" b="1" dirty="0"/>
              <a:t>Study population</a:t>
            </a:r>
          </a:p>
          <a:p>
            <a:r>
              <a:rPr lang="en-US" dirty="0"/>
              <a:t>Inclusion: women ≥ 21 years diagnosed with stage I, II, or III breast cancer who completed chemotherapy (+/- radiation), are within 5 years post-treatment, and met cognitive impairment screening criteria</a:t>
            </a:r>
          </a:p>
          <a:p>
            <a:pPr lvl="1"/>
            <a:r>
              <a:rPr lang="en-US" dirty="0"/>
              <a:t>Have you had difficulty in concentrating on things, like reading a newspaper or watching television? Have you had difficulty remembering things?</a:t>
            </a:r>
          </a:p>
          <a:p>
            <a:r>
              <a:rPr lang="en-US" dirty="0"/>
              <a:t>Exclusion: severe psychiatric diagnosis, stage 0 or IV breast cancer, history of other cancer, metastasis, neuro disorder, TBI</a:t>
            </a:r>
          </a:p>
        </p:txBody>
      </p:sp>
      <p:sp>
        <p:nvSpPr>
          <p:cNvPr id="4" name="TextBox 3">
            <a:extLst>
              <a:ext uri="{FF2B5EF4-FFF2-40B4-BE49-F238E27FC236}">
                <a16:creationId xmlns:a16="http://schemas.microsoft.com/office/drawing/2014/main" id="{EB81A491-5366-FE14-837E-19AF383732CE}"/>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255612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389C-DB7B-FAAF-576B-6ED483AE1ED8}"/>
              </a:ext>
            </a:extLst>
          </p:cNvPr>
          <p:cNvSpPr>
            <a:spLocks noGrp="1"/>
          </p:cNvSpPr>
          <p:nvPr>
            <p:ph type="title"/>
          </p:nvPr>
        </p:nvSpPr>
        <p:spPr/>
        <p:txBody>
          <a:bodyPr/>
          <a:lstStyle/>
          <a:p>
            <a:r>
              <a:rPr lang="en-US" dirty="0"/>
              <a:t>Methods – Variables and Measures</a:t>
            </a:r>
          </a:p>
        </p:txBody>
      </p:sp>
      <p:sp>
        <p:nvSpPr>
          <p:cNvPr id="3" name="Content Placeholder 2">
            <a:extLst>
              <a:ext uri="{FF2B5EF4-FFF2-40B4-BE49-F238E27FC236}">
                <a16:creationId xmlns:a16="http://schemas.microsoft.com/office/drawing/2014/main" id="{627382E4-0DC3-BE81-9C21-E4174FD9BE77}"/>
              </a:ext>
            </a:extLst>
          </p:cNvPr>
          <p:cNvSpPr>
            <a:spLocks noGrp="1"/>
          </p:cNvSpPr>
          <p:nvPr>
            <p:ph idx="1"/>
          </p:nvPr>
        </p:nvSpPr>
        <p:spPr/>
        <p:txBody>
          <a:bodyPr>
            <a:normAutofit fontScale="92500" lnSpcReduction="10000"/>
          </a:bodyPr>
          <a:lstStyle/>
          <a:p>
            <a:r>
              <a:rPr lang="en-US" dirty="0"/>
              <a:t>Demographics and clinical history </a:t>
            </a:r>
          </a:p>
          <a:p>
            <a:r>
              <a:rPr lang="en-US" dirty="0"/>
              <a:t>Cognitive battery</a:t>
            </a:r>
          </a:p>
          <a:p>
            <a:pPr lvl="1"/>
            <a:r>
              <a:rPr lang="en-US" dirty="0"/>
              <a:t>Visuospatial memory – Brief Visuospatial Memory Test-Revised</a:t>
            </a:r>
          </a:p>
          <a:p>
            <a:pPr lvl="1"/>
            <a:r>
              <a:rPr lang="en-US" dirty="0"/>
              <a:t>Verbal memory – Hopkins Verbal Learning Test-Revised</a:t>
            </a:r>
          </a:p>
          <a:p>
            <a:pPr lvl="1"/>
            <a:r>
              <a:rPr lang="en-US" dirty="0"/>
              <a:t>Logical memory – Logical Memory I and II subscales from Wechsler </a:t>
            </a:r>
          </a:p>
          <a:p>
            <a:pPr lvl="1"/>
            <a:r>
              <a:rPr lang="en-US" dirty="0"/>
              <a:t>Attention/Concentration – Digit Span, Trails I</a:t>
            </a:r>
          </a:p>
          <a:p>
            <a:pPr lvl="1"/>
            <a:r>
              <a:rPr lang="en-US" dirty="0"/>
              <a:t>Executive function – Trails II, Stroop</a:t>
            </a:r>
          </a:p>
          <a:p>
            <a:pPr lvl="1"/>
            <a:r>
              <a:rPr lang="en-US" dirty="0"/>
              <a:t>Verbal fluency – Controlled Oral Word Association Test, Wechsler Test of Adult Reading</a:t>
            </a:r>
          </a:p>
          <a:p>
            <a:r>
              <a:rPr lang="en-US" dirty="0"/>
              <a:t>Perceived cognitive performance – Functional Assessment of Cancer Therapy-Cognitive Function</a:t>
            </a:r>
          </a:p>
          <a:p>
            <a:r>
              <a:rPr lang="en-US" dirty="0"/>
              <a:t>Cardiac measures – SBP, DBP, HR, RR, O</a:t>
            </a:r>
            <a:r>
              <a:rPr lang="en-US" baseline="-25000" dirty="0"/>
              <a:t>2</a:t>
            </a:r>
          </a:p>
        </p:txBody>
      </p:sp>
      <p:sp>
        <p:nvSpPr>
          <p:cNvPr id="4" name="TextBox 3">
            <a:extLst>
              <a:ext uri="{FF2B5EF4-FFF2-40B4-BE49-F238E27FC236}">
                <a16:creationId xmlns:a16="http://schemas.microsoft.com/office/drawing/2014/main" id="{EB81A491-5366-FE14-837E-19AF383732CE}"/>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64054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389C-DB7B-FAAF-576B-6ED483AE1ED8}"/>
              </a:ext>
            </a:extLst>
          </p:cNvPr>
          <p:cNvSpPr>
            <a:spLocks noGrp="1"/>
          </p:cNvSpPr>
          <p:nvPr>
            <p:ph type="title"/>
          </p:nvPr>
        </p:nvSpPr>
        <p:spPr/>
        <p:txBody>
          <a:bodyPr/>
          <a:lstStyle/>
          <a:p>
            <a:r>
              <a:rPr lang="en-US" dirty="0"/>
              <a:t>Methods – Genotyping</a:t>
            </a:r>
          </a:p>
        </p:txBody>
      </p:sp>
      <p:sp>
        <p:nvSpPr>
          <p:cNvPr id="3" name="Content Placeholder 2">
            <a:extLst>
              <a:ext uri="{FF2B5EF4-FFF2-40B4-BE49-F238E27FC236}">
                <a16:creationId xmlns:a16="http://schemas.microsoft.com/office/drawing/2014/main" id="{627382E4-0DC3-BE81-9C21-E4174FD9BE77}"/>
              </a:ext>
            </a:extLst>
          </p:cNvPr>
          <p:cNvSpPr>
            <a:spLocks noGrp="1"/>
          </p:cNvSpPr>
          <p:nvPr>
            <p:ph idx="1"/>
          </p:nvPr>
        </p:nvSpPr>
        <p:spPr/>
        <p:txBody>
          <a:bodyPr>
            <a:normAutofit/>
          </a:bodyPr>
          <a:lstStyle/>
          <a:p>
            <a:r>
              <a:rPr lang="en-US" dirty="0"/>
              <a:t>Used putative candidate genes from literature implicated in pathways related to outcomes of interest (cognitive function, cardiac function)</a:t>
            </a:r>
          </a:p>
          <a:p>
            <a:r>
              <a:rPr lang="en-US" dirty="0"/>
              <a:t>Selected 14 genes (16 SNPs) based on associations with outcomes of interest</a:t>
            </a:r>
          </a:p>
          <a:p>
            <a:r>
              <a:rPr lang="en-US" dirty="0"/>
              <a:t>DNA extracted from peripheral blood cells or buccal cells</a:t>
            </a:r>
          </a:p>
          <a:p>
            <a:r>
              <a:rPr lang="en-US" dirty="0"/>
              <a:t>Used PCR to genotype allele variants for each candidate gene</a:t>
            </a:r>
          </a:p>
          <a:p>
            <a:pPr lvl="1"/>
            <a:r>
              <a:rPr lang="en-US" dirty="0">
                <a:hlinkClick r:id="rId2"/>
              </a:rPr>
              <a:t>https://www.thermofisher.com/us/en/home/life-science/pcr/real-time-pcr/real-time-pcr-learning-center/real-time-pcr-basics/how-taqman-assays-work.html</a:t>
            </a:r>
            <a:r>
              <a:rPr lang="en-US" dirty="0"/>
              <a:t> </a:t>
            </a:r>
          </a:p>
        </p:txBody>
      </p:sp>
      <p:sp>
        <p:nvSpPr>
          <p:cNvPr id="4" name="TextBox 3">
            <a:extLst>
              <a:ext uri="{FF2B5EF4-FFF2-40B4-BE49-F238E27FC236}">
                <a16:creationId xmlns:a16="http://schemas.microsoft.com/office/drawing/2014/main" id="{EB81A491-5366-FE14-837E-19AF383732CE}"/>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304872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2780-CEF3-1FED-239B-B34A5B5C638C}"/>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A064BF0F-1C9A-9433-C290-41B3DF266BDD}"/>
              </a:ext>
            </a:extLst>
          </p:cNvPr>
          <p:cNvSpPr>
            <a:spLocks noGrp="1"/>
          </p:cNvSpPr>
          <p:nvPr>
            <p:ph idx="1"/>
          </p:nvPr>
        </p:nvSpPr>
        <p:spPr/>
        <p:txBody>
          <a:bodyPr/>
          <a:lstStyle/>
          <a:p>
            <a:pPr marL="0" indent="0">
              <a:buNone/>
            </a:pPr>
            <a:r>
              <a:rPr lang="en-US" dirty="0"/>
              <a:t>Participants </a:t>
            </a:r>
          </a:p>
          <a:p>
            <a:r>
              <a:rPr lang="en-US" dirty="0"/>
              <a:t>N=212 from parent study, but a number were excluded. Final sample included:</a:t>
            </a:r>
          </a:p>
          <a:p>
            <a:pPr lvl="1"/>
            <a:r>
              <a:rPr lang="en-US" dirty="0"/>
              <a:t>N=207 with genetic data</a:t>
            </a:r>
          </a:p>
          <a:p>
            <a:pPr lvl="1"/>
            <a:r>
              <a:rPr lang="en-US" dirty="0"/>
              <a:t>Excluded non-white participants due to differential genotype distribution, leaving n=151 (??)</a:t>
            </a:r>
          </a:p>
          <a:p>
            <a:pPr lvl="1"/>
            <a:r>
              <a:rPr lang="en-US" dirty="0"/>
              <a:t>For cardiac data n=28</a:t>
            </a:r>
          </a:p>
          <a:p>
            <a:pPr marL="0" indent="0">
              <a:buNone/>
            </a:pPr>
            <a:endParaRPr lang="en-US" dirty="0"/>
          </a:p>
          <a:p>
            <a:pPr lvl="1"/>
            <a:endParaRPr lang="en-US" dirty="0"/>
          </a:p>
        </p:txBody>
      </p:sp>
      <p:sp>
        <p:nvSpPr>
          <p:cNvPr id="4" name="TextBox 3">
            <a:extLst>
              <a:ext uri="{FF2B5EF4-FFF2-40B4-BE49-F238E27FC236}">
                <a16:creationId xmlns:a16="http://schemas.microsoft.com/office/drawing/2014/main" id="{9E9CEF0E-AE10-FD17-C91D-EDE06D6CF42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126671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2780-CEF3-1FED-239B-B34A5B5C638C}"/>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A064BF0F-1C9A-9433-C290-41B3DF266BDD}"/>
              </a:ext>
            </a:extLst>
          </p:cNvPr>
          <p:cNvSpPr>
            <a:spLocks noGrp="1"/>
          </p:cNvSpPr>
          <p:nvPr>
            <p:ph idx="1"/>
          </p:nvPr>
        </p:nvSpPr>
        <p:spPr/>
        <p:txBody>
          <a:bodyPr/>
          <a:lstStyle/>
          <a:p>
            <a:pPr marL="0" indent="0">
              <a:buNone/>
            </a:pPr>
            <a:endParaRPr lang="en-US" dirty="0"/>
          </a:p>
          <a:p>
            <a:pPr lvl="1"/>
            <a:endParaRPr lang="en-US" dirty="0"/>
          </a:p>
        </p:txBody>
      </p:sp>
      <p:sp>
        <p:nvSpPr>
          <p:cNvPr id="4" name="TextBox 3">
            <a:extLst>
              <a:ext uri="{FF2B5EF4-FFF2-40B4-BE49-F238E27FC236}">
                <a16:creationId xmlns:a16="http://schemas.microsoft.com/office/drawing/2014/main" id="{9E9CEF0E-AE10-FD17-C91D-EDE06D6CF42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pic>
        <p:nvPicPr>
          <p:cNvPr id="6" name="Picture 5">
            <a:extLst>
              <a:ext uri="{FF2B5EF4-FFF2-40B4-BE49-F238E27FC236}">
                <a16:creationId xmlns:a16="http://schemas.microsoft.com/office/drawing/2014/main" id="{DF18211F-1538-DAB7-991F-E9CDBF465DC7}"/>
              </a:ext>
            </a:extLst>
          </p:cNvPr>
          <p:cNvPicPr>
            <a:picLocks noChangeAspect="1"/>
          </p:cNvPicPr>
          <p:nvPr/>
        </p:nvPicPr>
        <p:blipFill>
          <a:blip r:embed="rId2"/>
          <a:stretch>
            <a:fillRect/>
          </a:stretch>
        </p:blipFill>
        <p:spPr>
          <a:xfrm>
            <a:off x="1628545" y="1461923"/>
            <a:ext cx="8934909" cy="5245370"/>
          </a:xfrm>
          <a:prstGeom prst="rect">
            <a:avLst/>
          </a:prstGeom>
        </p:spPr>
      </p:pic>
    </p:spTree>
    <p:extLst>
      <p:ext uri="{BB962C8B-B14F-4D97-AF65-F5344CB8AC3E}">
        <p14:creationId xmlns:p14="http://schemas.microsoft.com/office/powerpoint/2010/main" val="373253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5814-46BB-7162-DE6F-82D1D6D1461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C1C0B5E-DB1C-7220-99EC-F9AE5E8B377F}"/>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8EF962EA-8FE4-81D8-E3F6-DB321DBF206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pic>
        <p:nvPicPr>
          <p:cNvPr id="6" name="Picture 5">
            <a:extLst>
              <a:ext uri="{FF2B5EF4-FFF2-40B4-BE49-F238E27FC236}">
                <a16:creationId xmlns:a16="http://schemas.microsoft.com/office/drawing/2014/main" id="{A2697EFF-3B19-AF0A-FC56-EE9DC46E61D5}"/>
              </a:ext>
            </a:extLst>
          </p:cNvPr>
          <p:cNvPicPr>
            <a:picLocks noChangeAspect="1"/>
          </p:cNvPicPr>
          <p:nvPr/>
        </p:nvPicPr>
        <p:blipFill>
          <a:blip r:embed="rId2"/>
          <a:stretch>
            <a:fillRect/>
          </a:stretch>
        </p:blipFill>
        <p:spPr>
          <a:xfrm>
            <a:off x="1165793" y="1314204"/>
            <a:ext cx="9860414" cy="5293630"/>
          </a:xfrm>
          <a:prstGeom prst="rect">
            <a:avLst/>
          </a:prstGeom>
        </p:spPr>
      </p:pic>
    </p:spTree>
    <p:extLst>
      <p:ext uri="{BB962C8B-B14F-4D97-AF65-F5344CB8AC3E}">
        <p14:creationId xmlns:p14="http://schemas.microsoft.com/office/powerpoint/2010/main" val="4234452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F060F-DB05-CBDF-089B-BEFBBA8AA3F4}"/>
              </a:ext>
            </a:extLst>
          </p:cNvPr>
          <p:cNvSpPr>
            <a:spLocks noGrp="1"/>
          </p:cNvSpPr>
          <p:nvPr>
            <p:ph type="title"/>
          </p:nvPr>
        </p:nvSpPr>
        <p:spPr>
          <a:xfrm>
            <a:off x="838200" y="365125"/>
            <a:ext cx="10515600" cy="1325563"/>
          </a:xfrm>
        </p:spPr>
        <p:txBody>
          <a:bodyPr>
            <a:normAutofit/>
          </a:bodyPr>
          <a:lstStyle/>
          <a:p>
            <a:r>
              <a:rPr lang="en-US" sz="5400" dirty="0"/>
              <a:t>Disclosures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732A58-B9EC-BB8C-1934-5E4C908A3038}"/>
              </a:ext>
            </a:extLst>
          </p:cNvPr>
          <p:cNvSpPr>
            <a:spLocks noGrp="1"/>
          </p:cNvSpPr>
          <p:nvPr>
            <p:ph idx="1"/>
          </p:nvPr>
        </p:nvSpPr>
        <p:spPr>
          <a:xfrm>
            <a:off x="838200" y="1929384"/>
            <a:ext cx="10515600" cy="4251960"/>
          </a:xfrm>
        </p:spPr>
        <p:txBody>
          <a:bodyPr>
            <a:normAutofit/>
          </a:bodyPr>
          <a:lstStyle/>
          <a:p>
            <a:pPr marL="0" indent="0">
              <a:buNone/>
            </a:pPr>
            <a:r>
              <a:rPr lang="en-US" sz="1500" dirty="0"/>
              <a:t>Learner Outcome: After attending both half-day sessions, participants will have a general understanding of the role of genetics in human health and disease and research applications geared towards improving clinical practice.</a:t>
            </a:r>
          </a:p>
          <a:p>
            <a:pPr marL="0" indent="0">
              <a:buNone/>
            </a:pPr>
            <a:endParaRPr lang="en-US" sz="1500" dirty="0"/>
          </a:p>
          <a:p>
            <a:pPr marL="0" indent="0">
              <a:buNone/>
            </a:pPr>
            <a:r>
              <a:rPr lang="en-US" sz="1500" dirty="0"/>
              <a:t>Nursing Continuing Professional Development: 7.5 NCPD contact hours will be provided.</a:t>
            </a:r>
          </a:p>
          <a:p>
            <a:pPr marL="0" indent="0">
              <a:buNone/>
            </a:pPr>
            <a:endParaRPr lang="en-US" sz="1500" dirty="0"/>
          </a:p>
          <a:p>
            <a:pPr marL="0" indent="0">
              <a:buNone/>
            </a:pPr>
            <a:r>
              <a:rPr lang="en-US" sz="1500" dirty="0"/>
              <a:t>Participants must attend at least 90% of both half-day sessions and complete an evaluation survey to receive continuing nursing professional development contact hours. </a:t>
            </a:r>
          </a:p>
          <a:p>
            <a:pPr marL="0" indent="0">
              <a:buNone/>
            </a:pPr>
            <a:endParaRPr lang="en-US" sz="1500" dirty="0"/>
          </a:p>
          <a:p>
            <a:pPr marL="0" indent="0">
              <a:buNone/>
            </a:pPr>
            <a:r>
              <a:rPr lang="en-US" sz="1500" dirty="0"/>
              <a:t>UNC Charlotte School of Nursing is approved as a provider of nursing continuing professional development by the North Carolina Nurses Association, an accredited approver by the American Nurses Credentialing Center’s Commission on Accreditation.</a:t>
            </a:r>
          </a:p>
          <a:p>
            <a:pPr marL="0" indent="0">
              <a:buNone/>
            </a:pPr>
            <a:endParaRPr lang="en-US" sz="1500" dirty="0"/>
          </a:p>
          <a:p>
            <a:pPr marL="0" indent="0">
              <a:buNone/>
            </a:pPr>
            <a:r>
              <a:rPr lang="en-US" sz="1500" dirty="0"/>
              <a:t>The evaluation survey link will be sent to participants after the event is completed.  The certificate will be attached to the end of the survey.</a:t>
            </a:r>
          </a:p>
        </p:txBody>
      </p:sp>
    </p:spTree>
    <p:extLst>
      <p:ext uri="{BB962C8B-B14F-4D97-AF65-F5344CB8AC3E}">
        <p14:creationId xmlns:p14="http://schemas.microsoft.com/office/powerpoint/2010/main" val="749703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5814-46BB-7162-DE6F-82D1D6D1461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C1C0B5E-DB1C-7220-99EC-F9AE5E8B377F}"/>
              </a:ext>
            </a:extLst>
          </p:cNvPr>
          <p:cNvSpPr>
            <a:spLocks noGrp="1"/>
          </p:cNvSpPr>
          <p:nvPr>
            <p:ph idx="1"/>
          </p:nvPr>
        </p:nvSpPr>
        <p:spPr>
          <a:xfrm>
            <a:off x="838200" y="1825625"/>
            <a:ext cx="3533849" cy="4351338"/>
          </a:xfrm>
        </p:spPr>
        <p:txBody>
          <a:bodyPr/>
          <a:lstStyle/>
          <a:p>
            <a:r>
              <a:rPr lang="en-US" dirty="0"/>
              <a:t>3 SNPs from </a:t>
            </a:r>
            <a:r>
              <a:rPr lang="en-US" i="1" dirty="0"/>
              <a:t>APOE, ANKK1</a:t>
            </a:r>
            <a:r>
              <a:rPr lang="en-US" dirty="0"/>
              <a:t>, and </a:t>
            </a:r>
            <a:r>
              <a:rPr lang="en-US" i="1" dirty="0"/>
              <a:t>TOMM40</a:t>
            </a:r>
            <a:r>
              <a:rPr lang="en-US" dirty="0"/>
              <a:t> were most significant with measures of cognitive function</a:t>
            </a:r>
          </a:p>
        </p:txBody>
      </p:sp>
      <p:sp>
        <p:nvSpPr>
          <p:cNvPr id="4" name="TextBox 3">
            <a:extLst>
              <a:ext uri="{FF2B5EF4-FFF2-40B4-BE49-F238E27FC236}">
                <a16:creationId xmlns:a16="http://schemas.microsoft.com/office/drawing/2014/main" id="{8EF962EA-8FE4-81D8-E3F6-DB321DBF206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pic>
        <p:nvPicPr>
          <p:cNvPr id="7" name="Picture 6">
            <a:extLst>
              <a:ext uri="{FF2B5EF4-FFF2-40B4-BE49-F238E27FC236}">
                <a16:creationId xmlns:a16="http://schemas.microsoft.com/office/drawing/2014/main" id="{6D885245-0167-9F21-9237-F359E3FF4459}"/>
              </a:ext>
            </a:extLst>
          </p:cNvPr>
          <p:cNvPicPr>
            <a:picLocks noChangeAspect="1"/>
          </p:cNvPicPr>
          <p:nvPr/>
        </p:nvPicPr>
        <p:blipFill>
          <a:blip r:embed="rId2"/>
          <a:stretch>
            <a:fillRect/>
          </a:stretch>
        </p:blipFill>
        <p:spPr>
          <a:xfrm>
            <a:off x="4372049" y="1553974"/>
            <a:ext cx="7884879" cy="4894639"/>
          </a:xfrm>
          <a:prstGeom prst="rect">
            <a:avLst/>
          </a:prstGeom>
        </p:spPr>
      </p:pic>
    </p:spTree>
    <p:extLst>
      <p:ext uri="{BB962C8B-B14F-4D97-AF65-F5344CB8AC3E}">
        <p14:creationId xmlns:p14="http://schemas.microsoft.com/office/powerpoint/2010/main" val="2412133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5814-46BB-7162-DE6F-82D1D6D1461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C1C0B5E-DB1C-7220-99EC-F9AE5E8B377F}"/>
              </a:ext>
            </a:extLst>
          </p:cNvPr>
          <p:cNvSpPr>
            <a:spLocks noGrp="1"/>
          </p:cNvSpPr>
          <p:nvPr>
            <p:ph idx="1"/>
          </p:nvPr>
        </p:nvSpPr>
        <p:spPr>
          <a:xfrm>
            <a:off x="838200" y="1825625"/>
            <a:ext cx="3533849" cy="4351338"/>
          </a:xfrm>
        </p:spPr>
        <p:txBody>
          <a:bodyPr/>
          <a:lstStyle/>
          <a:p>
            <a:r>
              <a:rPr lang="en-US" dirty="0"/>
              <a:t>3 SNPs from </a:t>
            </a:r>
            <a:r>
              <a:rPr lang="en-US" i="1" dirty="0"/>
              <a:t>APOE, ANKK1</a:t>
            </a:r>
            <a:r>
              <a:rPr lang="en-US" dirty="0"/>
              <a:t>, and </a:t>
            </a:r>
            <a:r>
              <a:rPr lang="en-US" i="1" dirty="0"/>
              <a:t>TOMM40</a:t>
            </a:r>
            <a:r>
              <a:rPr lang="en-US" dirty="0"/>
              <a:t> were most significant with measures of cognitive function</a:t>
            </a:r>
          </a:p>
        </p:txBody>
      </p:sp>
      <p:sp>
        <p:nvSpPr>
          <p:cNvPr id="4" name="TextBox 3">
            <a:extLst>
              <a:ext uri="{FF2B5EF4-FFF2-40B4-BE49-F238E27FC236}">
                <a16:creationId xmlns:a16="http://schemas.microsoft.com/office/drawing/2014/main" id="{8EF962EA-8FE4-81D8-E3F6-DB321DBF206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pic>
        <p:nvPicPr>
          <p:cNvPr id="6" name="Picture 5">
            <a:extLst>
              <a:ext uri="{FF2B5EF4-FFF2-40B4-BE49-F238E27FC236}">
                <a16:creationId xmlns:a16="http://schemas.microsoft.com/office/drawing/2014/main" id="{65DA2FB4-BF61-0818-6153-B39B84686205}"/>
              </a:ext>
            </a:extLst>
          </p:cNvPr>
          <p:cNvPicPr>
            <a:picLocks noChangeAspect="1"/>
          </p:cNvPicPr>
          <p:nvPr/>
        </p:nvPicPr>
        <p:blipFill>
          <a:blip r:embed="rId2"/>
          <a:stretch>
            <a:fillRect/>
          </a:stretch>
        </p:blipFill>
        <p:spPr>
          <a:xfrm>
            <a:off x="4147866" y="1400411"/>
            <a:ext cx="8044134" cy="4224012"/>
          </a:xfrm>
          <a:prstGeom prst="rect">
            <a:avLst/>
          </a:prstGeom>
        </p:spPr>
      </p:pic>
    </p:spTree>
    <p:extLst>
      <p:ext uri="{BB962C8B-B14F-4D97-AF65-F5344CB8AC3E}">
        <p14:creationId xmlns:p14="http://schemas.microsoft.com/office/powerpoint/2010/main" val="2949001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5814-46BB-7162-DE6F-82D1D6D1461D}"/>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3C1C0B5E-DB1C-7220-99EC-F9AE5E8B377F}"/>
              </a:ext>
            </a:extLst>
          </p:cNvPr>
          <p:cNvSpPr>
            <a:spLocks noGrp="1"/>
          </p:cNvSpPr>
          <p:nvPr>
            <p:ph idx="1"/>
          </p:nvPr>
        </p:nvSpPr>
        <p:spPr/>
        <p:txBody>
          <a:bodyPr/>
          <a:lstStyle/>
          <a:p>
            <a:r>
              <a:rPr lang="en-US" dirty="0"/>
              <a:t>2 SNPs from </a:t>
            </a:r>
            <a:r>
              <a:rPr lang="en-US" i="1" dirty="0"/>
              <a:t>SDH13</a:t>
            </a:r>
            <a:r>
              <a:rPr lang="en-US" dirty="0"/>
              <a:t> and </a:t>
            </a:r>
            <a:r>
              <a:rPr lang="en-US" i="1" dirty="0"/>
              <a:t>MTHFR</a:t>
            </a:r>
            <a:r>
              <a:rPr lang="en-US" dirty="0"/>
              <a:t> had potential relationships with cardiac measures</a:t>
            </a:r>
          </a:p>
        </p:txBody>
      </p:sp>
      <p:sp>
        <p:nvSpPr>
          <p:cNvPr id="4" name="TextBox 3">
            <a:extLst>
              <a:ext uri="{FF2B5EF4-FFF2-40B4-BE49-F238E27FC236}">
                <a16:creationId xmlns:a16="http://schemas.microsoft.com/office/drawing/2014/main" id="{8EF962EA-8FE4-81D8-E3F6-DB321DBF206C}"/>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pic>
        <p:nvPicPr>
          <p:cNvPr id="6" name="Picture 5">
            <a:extLst>
              <a:ext uri="{FF2B5EF4-FFF2-40B4-BE49-F238E27FC236}">
                <a16:creationId xmlns:a16="http://schemas.microsoft.com/office/drawing/2014/main" id="{CF0E9FC9-548F-4641-7775-7FE73E751846}"/>
              </a:ext>
            </a:extLst>
          </p:cNvPr>
          <p:cNvPicPr>
            <a:picLocks noChangeAspect="1"/>
          </p:cNvPicPr>
          <p:nvPr/>
        </p:nvPicPr>
        <p:blipFill>
          <a:blip r:embed="rId2"/>
          <a:stretch>
            <a:fillRect/>
          </a:stretch>
        </p:blipFill>
        <p:spPr>
          <a:xfrm>
            <a:off x="3970222" y="2317330"/>
            <a:ext cx="7071272" cy="4238745"/>
          </a:xfrm>
          <a:prstGeom prst="rect">
            <a:avLst/>
          </a:prstGeom>
        </p:spPr>
      </p:pic>
    </p:spTree>
    <p:extLst>
      <p:ext uri="{BB962C8B-B14F-4D97-AF65-F5344CB8AC3E}">
        <p14:creationId xmlns:p14="http://schemas.microsoft.com/office/powerpoint/2010/main" val="1711858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5A1B-AC2A-F8B4-D80C-3B400C2FFF07}"/>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560A2FA-2E10-A21C-75BE-B3B0BC489567}"/>
              </a:ext>
            </a:extLst>
          </p:cNvPr>
          <p:cNvSpPr>
            <a:spLocks noGrp="1"/>
          </p:cNvSpPr>
          <p:nvPr>
            <p:ph idx="1"/>
          </p:nvPr>
        </p:nvSpPr>
        <p:spPr/>
        <p:txBody>
          <a:bodyPr/>
          <a:lstStyle/>
          <a:p>
            <a:r>
              <a:rPr lang="en-US" i="1" dirty="0"/>
              <a:t>APOE</a:t>
            </a:r>
            <a:r>
              <a:rPr lang="en-US" dirty="0"/>
              <a:t> SNP rs420358 associated with decline in cognitive function</a:t>
            </a:r>
          </a:p>
          <a:p>
            <a:pPr lvl="1"/>
            <a:r>
              <a:rPr lang="en-US" dirty="0"/>
              <a:t>APOE transports lipids, fat-soluble vitamins, and cholesterol into the lymph system and then into the blood. It is synthesized principally in the liver but has also been found in other tissues such as the brain, kidneys, and spleen.</a:t>
            </a:r>
          </a:p>
          <a:p>
            <a:r>
              <a:rPr lang="en-US" i="1" dirty="0"/>
              <a:t>ANKK1</a:t>
            </a:r>
            <a:r>
              <a:rPr lang="en-US" dirty="0"/>
              <a:t> SNP causes an AA change from Glu to Lys at codon 713, reducing D2 receptor binding and glucose metabolism in the brain</a:t>
            </a:r>
          </a:p>
          <a:p>
            <a:pPr lvl="1"/>
            <a:r>
              <a:rPr lang="en-US" dirty="0"/>
              <a:t>This variant associated with cognitive impairment</a:t>
            </a:r>
          </a:p>
          <a:p>
            <a:r>
              <a:rPr lang="en-US" i="1" dirty="0"/>
              <a:t>TOMM40</a:t>
            </a:r>
            <a:r>
              <a:rPr lang="en-US" dirty="0"/>
              <a:t> encodes mitochondrial outer membrane complex involved in protein transport</a:t>
            </a:r>
          </a:p>
          <a:p>
            <a:pPr lvl="1"/>
            <a:r>
              <a:rPr lang="en-US" dirty="0"/>
              <a:t>SNPs associated with age-related cognitive decline</a:t>
            </a:r>
          </a:p>
        </p:txBody>
      </p:sp>
      <p:sp>
        <p:nvSpPr>
          <p:cNvPr id="4" name="TextBox 3">
            <a:extLst>
              <a:ext uri="{FF2B5EF4-FFF2-40B4-BE49-F238E27FC236}">
                <a16:creationId xmlns:a16="http://schemas.microsoft.com/office/drawing/2014/main" id="{AA3CB514-DC08-2841-7D3E-E132FA30358D}"/>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224733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5A1B-AC2A-F8B4-D80C-3B400C2FFF07}"/>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560A2FA-2E10-A21C-75BE-B3B0BC489567}"/>
              </a:ext>
            </a:extLst>
          </p:cNvPr>
          <p:cNvSpPr>
            <a:spLocks noGrp="1"/>
          </p:cNvSpPr>
          <p:nvPr>
            <p:ph idx="1"/>
          </p:nvPr>
        </p:nvSpPr>
        <p:spPr/>
        <p:txBody>
          <a:bodyPr/>
          <a:lstStyle/>
          <a:p>
            <a:r>
              <a:rPr lang="en-US" i="1" dirty="0"/>
              <a:t>CDH13</a:t>
            </a:r>
            <a:r>
              <a:rPr lang="en-US" dirty="0"/>
              <a:t> (cadherin-13) </a:t>
            </a:r>
          </a:p>
          <a:p>
            <a:pPr lvl="1"/>
            <a:r>
              <a:rPr lang="en-US" dirty="0"/>
              <a:t>negative regulator of axon growth during neural differentiation</a:t>
            </a:r>
          </a:p>
          <a:p>
            <a:pPr lvl="1"/>
            <a:r>
              <a:rPr lang="en-US" dirty="0"/>
              <a:t>protects vascular endothelial cells from apoptosis due to oxidative stress, and is associated with resistance to atherosclerosis</a:t>
            </a:r>
          </a:p>
          <a:p>
            <a:pPr lvl="1"/>
            <a:r>
              <a:rPr lang="en-US" dirty="0"/>
              <a:t>essential for cognitive flexibility function and correct memory formation</a:t>
            </a:r>
          </a:p>
          <a:p>
            <a:r>
              <a:rPr lang="en-US" dirty="0"/>
              <a:t>MTHFR (methylenetetrahydrofolate reductase)</a:t>
            </a:r>
          </a:p>
          <a:p>
            <a:pPr lvl="1"/>
            <a:r>
              <a:rPr lang="en-US" dirty="0"/>
              <a:t>key regulatory enzyme in folate and homocysteine metabolism</a:t>
            </a:r>
          </a:p>
          <a:p>
            <a:pPr lvl="1"/>
            <a:r>
              <a:rPr lang="en-US" dirty="0"/>
              <a:t>SNP rs1801133 leads to reduced enzyme activity and extracellular matrix remodeling </a:t>
            </a:r>
          </a:p>
          <a:p>
            <a:pPr lvl="1"/>
            <a:r>
              <a:rPr lang="en-US" dirty="0"/>
              <a:t>Has been associated with congenital heart defects</a:t>
            </a:r>
          </a:p>
        </p:txBody>
      </p:sp>
      <p:sp>
        <p:nvSpPr>
          <p:cNvPr id="4" name="TextBox 3">
            <a:extLst>
              <a:ext uri="{FF2B5EF4-FFF2-40B4-BE49-F238E27FC236}">
                <a16:creationId xmlns:a16="http://schemas.microsoft.com/office/drawing/2014/main" id="{AA3CB514-DC08-2841-7D3E-E132FA30358D}"/>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812584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2D72-18F2-F8CE-DC1F-76D87823A98E}"/>
              </a:ext>
            </a:extLst>
          </p:cNvPr>
          <p:cNvSpPr>
            <a:spLocks noGrp="1"/>
          </p:cNvSpPr>
          <p:nvPr>
            <p:ph type="title"/>
          </p:nvPr>
        </p:nvSpPr>
        <p:spPr/>
        <p:txBody>
          <a:bodyPr/>
          <a:lstStyle/>
          <a:p>
            <a:r>
              <a:rPr lang="en-US" dirty="0"/>
              <a:t>Study Limitations</a:t>
            </a:r>
          </a:p>
        </p:txBody>
      </p:sp>
      <p:sp>
        <p:nvSpPr>
          <p:cNvPr id="3" name="Content Placeholder 2">
            <a:extLst>
              <a:ext uri="{FF2B5EF4-FFF2-40B4-BE49-F238E27FC236}">
                <a16:creationId xmlns:a16="http://schemas.microsoft.com/office/drawing/2014/main" id="{CF8E27C8-6605-AEFF-92EF-A2B6CE339DEB}"/>
              </a:ext>
            </a:extLst>
          </p:cNvPr>
          <p:cNvSpPr>
            <a:spLocks noGrp="1"/>
          </p:cNvSpPr>
          <p:nvPr>
            <p:ph idx="1"/>
          </p:nvPr>
        </p:nvSpPr>
        <p:spPr/>
        <p:txBody>
          <a:bodyPr/>
          <a:lstStyle/>
          <a:p>
            <a:r>
              <a:rPr lang="en-US" dirty="0"/>
              <a:t>Exclusion of all non-white participants</a:t>
            </a:r>
          </a:p>
          <a:p>
            <a:r>
              <a:rPr lang="en-US" dirty="0"/>
              <a:t>Mechanisms/pathways of SNPs did not seem to be well thought out before analyses</a:t>
            </a:r>
          </a:p>
          <a:p>
            <a:r>
              <a:rPr lang="en-US" dirty="0"/>
              <a:t>Small sample size – especially for cardiac analyses</a:t>
            </a:r>
          </a:p>
          <a:p>
            <a:r>
              <a:rPr lang="en-US" dirty="0"/>
              <a:t>Cardiac measures did not measure up to a reasonable expectation of ‘cardiac function’ </a:t>
            </a:r>
          </a:p>
        </p:txBody>
      </p:sp>
      <p:sp>
        <p:nvSpPr>
          <p:cNvPr id="4" name="TextBox 3">
            <a:extLst>
              <a:ext uri="{FF2B5EF4-FFF2-40B4-BE49-F238E27FC236}">
                <a16:creationId xmlns:a16="http://schemas.microsoft.com/office/drawing/2014/main" id="{30237FBC-CD00-DFE9-BE82-F795A3483532}"/>
              </a:ext>
            </a:extLst>
          </p:cNvPr>
          <p:cNvSpPr txBox="1"/>
          <p:nvPr/>
        </p:nvSpPr>
        <p:spPr>
          <a:xfrm>
            <a:off x="10196423" y="0"/>
            <a:ext cx="1690143" cy="369332"/>
          </a:xfrm>
          <a:prstGeom prst="rect">
            <a:avLst/>
          </a:prstGeom>
          <a:noFill/>
        </p:spPr>
        <p:txBody>
          <a:bodyPr wrap="none" rtlCol="0">
            <a:spAutoFit/>
          </a:bodyPr>
          <a:lstStyle/>
          <a:p>
            <a:r>
              <a:rPr lang="en-US" dirty="0"/>
              <a:t>Park et al., 2022</a:t>
            </a:r>
          </a:p>
        </p:txBody>
      </p:sp>
    </p:spTree>
    <p:extLst>
      <p:ext uri="{BB962C8B-B14F-4D97-AF65-F5344CB8AC3E}">
        <p14:creationId xmlns:p14="http://schemas.microsoft.com/office/powerpoint/2010/main" val="4253945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A2A0-8C18-53A1-AE61-8B20857CC2B9}"/>
              </a:ext>
            </a:extLst>
          </p:cNvPr>
          <p:cNvSpPr>
            <a:spLocks noGrp="1"/>
          </p:cNvSpPr>
          <p:nvPr>
            <p:ph type="title"/>
          </p:nvPr>
        </p:nvSpPr>
        <p:spPr>
          <a:xfrm>
            <a:off x="838200" y="365125"/>
            <a:ext cx="10515600" cy="1727835"/>
          </a:xfrm>
        </p:spPr>
        <p:txBody>
          <a:bodyPr>
            <a:noAutofit/>
          </a:bodyPr>
          <a:lstStyle/>
          <a:p>
            <a:r>
              <a:rPr lang="en-US" sz="2800" b="1" u="sng" dirty="0"/>
              <a:t>Exemplar</a:t>
            </a:r>
            <a:r>
              <a:rPr lang="en-US" sz="2800" dirty="0"/>
              <a:t>: Park et al., 2022</a:t>
            </a:r>
            <a:br>
              <a:rPr lang="en-US" sz="2800" dirty="0"/>
            </a:br>
            <a:r>
              <a:rPr lang="en-US" sz="2800" dirty="0"/>
              <a:t>Translational Genomic Research: The Association between Genetic Profiles and Cognitive Functioning or Cardiac Function Among Breast Cancer Survivors Completing Chemotherapy</a:t>
            </a:r>
          </a:p>
        </p:txBody>
      </p:sp>
      <p:sp>
        <p:nvSpPr>
          <p:cNvPr id="3" name="Content Placeholder 2">
            <a:extLst>
              <a:ext uri="{FF2B5EF4-FFF2-40B4-BE49-F238E27FC236}">
                <a16:creationId xmlns:a16="http://schemas.microsoft.com/office/drawing/2014/main" id="{933374EA-5C7E-AE4A-10CA-27105FA122E6}"/>
              </a:ext>
            </a:extLst>
          </p:cNvPr>
          <p:cNvSpPr>
            <a:spLocks noGrp="1"/>
          </p:cNvSpPr>
          <p:nvPr>
            <p:ph idx="1"/>
          </p:nvPr>
        </p:nvSpPr>
        <p:spPr/>
        <p:txBody>
          <a:bodyPr/>
          <a:lstStyle/>
          <a:p>
            <a:endParaRPr lang="en-US" dirty="0"/>
          </a:p>
          <a:p>
            <a:r>
              <a:rPr lang="en-US" dirty="0"/>
              <a:t>What was their question?</a:t>
            </a:r>
          </a:p>
          <a:p>
            <a:r>
              <a:rPr lang="en-US" dirty="0"/>
              <a:t>What methods were used?</a:t>
            </a:r>
          </a:p>
          <a:p>
            <a:r>
              <a:rPr lang="en-US" dirty="0"/>
              <a:t>Why did they choose these methods to answer their question?</a:t>
            </a:r>
          </a:p>
          <a:p>
            <a:r>
              <a:rPr lang="en-US" dirty="0"/>
              <a:t>How easy were the results to interpret?</a:t>
            </a:r>
          </a:p>
        </p:txBody>
      </p:sp>
    </p:spTree>
    <p:extLst>
      <p:ext uri="{BB962C8B-B14F-4D97-AF65-F5344CB8AC3E}">
        <p14:creationId xmlns:p14="http://schemas.microsoft.com/office/powerpoint/2010/main" val="165116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A0ADED-80AA-2FE0-3FE6-28A5CA75CD36}"/>
              </a:ext>
            </a:extLst>
          </p:cNvPr>
          <p:cNvSpPr>
            <a:spLocks noGrp="1"/>
          </p:cNvSpPr>
          <p:nvPr>
            <p:ph type="title"/>
          </p:nvPr>
        </p:nvSpPr>
        <p:spPr>
          <a:xfrm>
            <a:off x="643467" y="321734"/>
            <a:ext cx="10905066" cy="1135737"/>
          </a:xfrm>
        </p:spPr>
        <p:txBody>
          <a:bodyPr>
            <a:normAutofit/>
          </a:bodyPr>
          <a:lstStyle/>
          <a:p>
            <a:r>
              <a:rPr lang="en-US" sz="3600" dirty="0"/>
              <a:t>Gene Expression Studies</a:t>
            </a:r>
          </a:p>
        </p:txBody>
      </p:sp>
      <p:sp>
        <p:nvSpPr>
          <p:cNvPr id="3" name="Content Placeholder 2">
            <a:extLst>
              <a:ext uri="{FF2B5EF4-FFF2-40B4-BE49-F238E27FC236}">
                <a16:creationId xmlns:a16="http://schemas.microsoft.com/office/drawing/2014/main" id="{3B7C5930-2C96-D245-AE64-4D5D607568CA}"/>
              </a:ext>
            </a:extLst>
          </p:cNvPr>
          <p:cNvSpPr>
            <a:spLocks noGrp="1"/>
          </p:cNvSpPr>
          <p:nvPr>
            <p:ph idx="1"/>
          </p:nvPr>
        </p:nvSpPr>
        <p:spPr>
          <a:xfrm>
            <a:off x="643469" y="1782981"/>
            <a:ext cx="4956328" cy="4393982"/>
          </a:xfrm>
        </p:spPr>
        <p:txBody>
          <a:bodyPr>
            <a:normAutofit/>
          </a:bodyPr>
          <a:lstStyle/>
          <a:p>
            <a:r>
              <a:rPr lang="en-US" sz="2400" dirty="0"/>
              <a:t>Transcripts – mRNA</a:t>
            </a:r>
          </a:p>
          <a:p>
            <a:r>
              <a:rPr lang="en-US" sz="2400" dirty="0"/>
              <a:t>Proteins</a:t>
            </a:r>
          </a:p>
          <a:p>
            <a:r>
              <a:rPr lang="en-US" sz="2400" dirty="0"/>
              <a:t>Look at phenotype rather than genotype</a:t>
            </a:r>
          </a:p>
          <a:p>
            <a:r>
              <a:rPr lang="en-US" sz="2400" dirty="0"/>
              <a:t>Gene expression analysis provides valuable insight into the role of differential gene expression in normal biological and disease processes </a:t>
            </a:r>
          </a:p>
          <a:p>
            <a:r>
              <a:rPr lang="en-US" sz="2400" dirty="0"/>
              <a:t>Allows for the identification and verification of biomarker signatures</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CC706089-98A5-3DF6-61C7-5DFDBF13B13C}"/>
              </a:ext>
            </a:extLst>
          </p:cNvPr>
          <p:cNvPicPr>
            <a:picLocks noChangeAspect="1"/>
          </p:cNvPicPr>
          <p:nvPr/>
        </p:nvPicPr>
        <p:blipFill>
          <a:blip r:embed="rId2"/>
          <a:stretch>
            <a:fillRect/>
          </a:stretch>
        </p:blipFill>
        <p:spPr>
          <a:xfrm>
            <a:off x="6471920" y="416956"/>
            <a:ext cx="4847957" cy="4985047"/>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0997B38A-C01A-A214-94F0-84E0CF58DB68}"/>
              </a:ext>
            </a:extLst>
          </p:cNvPr>
          <p:cNvSpPr txBox="1"/>
          <p:nvPr/>
        </p:nvSpPr>
        <p:spPr>
          <a:xfrm>
            <a:off x="6572938" y="5742724"/>
            <a:ext cx="4975593" cy="923330"/>
          </a:xfrm>
          <a:prstGeom prst="rect">
            <a:avLst/>
          </a:prstGeom>
          <a:noFill/>
        </p:spPr>
        <p:txBody>
          <a:bodyPr wrap="none" rtlCol="0">
            <a:spAutoFit/>
          </a:bodyPr>
          <a:lstStyle/>
          <a:p>
            <a:r>
              <a:rPr lang="en-US" dirty="0"/>
              <a:t>Cluster analysis of differential gene expression</a:t>
            </a:r>
          </a:p>
          <a:p>
            <a:r>
              <a:rPr lang="en-US" dirty="0"/>
              <a:t>Pearson, G, et al. (2019). PLOS ONE. 14. e0219723. </a:t>
            </a:r>
          </a:p>
          <a:p>
            <a:r>
              <a:rPr lang="en-US" dirty="0"/>
              <a:t>10.1371/journal.pone.0219723.</a:t>
            </a:r>
          </a:p>
        </p:txBody>
      </p:sp>
    </p:spTree>
    <p:extLst>
      <p:ext uri="{BB962C8B-B14F-4D97-AF65-F5344CB8AC3E}">
        <p14:creationId xmlns:p14="http://schemas.microsoft.com/office/powerpoint/2010/main" val="1229051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A2A0-8C18-53A1-AE61-8B20857CC2B9}"/>
              </a:ext>
            </a:extLst>
          </p:cNvPr>
          <p:cNvSpPr>
            <a:spLocks noGrp="1"/>
          </p:cNvSpPr>
          <p:nvPr>
            <p:ph type="title"/>
          </p:nvPr>
        </p:nvSpPr>
        <p:spPr>
          <a:xfrm>
            <a:off x="838200" y="365125"/>
            <a:ext cx="10515600" cy="1727835"/>
          </a:xfrm>
        </p:spPr>
        <p:txBody>
          <a:bodyPr>
            <a:noAutofit/>
          </a:bodyPr>
          <a:lstStyle/>
          <a:p>
            <a:r>
              <a:rPr lang="en-US" sz="2800" b="1" u="sng" dirty="0"/>
              <a:t>Exemplar</a:t>
            </a:r>
            <a:r>
              <a:rPr lang="en-US" sz="2800" dirty="0"/>
              <a:t>: Dungan et al. 2009</a:t>
            </a:r>
            <a:br>
              <a:rPr lang="en-US" sz="2800" dirty="0"/>
            </a:br>
            <a:r>
              <a:rPr lang="en-US" sz="2800" dirty="0"/>
              <a:t>Altered Beta-2 Adrenergic Receptor Gene Expression in Human Clinical Hypertension</a:t>
            </a:r>
          </a:p>
        </p:txBody>
      </p:sp>
      <p:sp>
        <p:nvSpPr>
          <p:cNvPr id="3" name="Content Placeholder 2">
            <a:extLst>
              <a:ext uri="{FF2B5EF4-FFF2-40B4-BE49-F238E27FC236}">
                <a16:creationId xmlns:a16="http://schemas.microsoft.com/office/drawing/2014/main" id="{933374EA-5C7E-AE4A-10CA-27105FA122E6}"/>
              </a:ext>
            </a:extLst>
          </p:cNvPr>
          <p:cNvSpPr>
            <a:spLocks noGrp="1"/>
          </p:cNvSpPr>
          <p:nvPr>
            <p:ph idx="1"/>
          </p:nvPr>
        </p:nvSpPr>
        <p:spPr/>
        <p:txBody>
          <a:bodyPr/>
          <a:lstStyle/>
          <a:p>
            <a:endParaRPr lang="en-US" dirty="0"/>
          </a:p>
          <a:p>
            <a:r>
              <a:rPr lang="en-US" dirty="0"/>
              <a:t>What was their question?</a:t>
            </a:r>
          </a:p>
          <a:p>
            <a:r>
              <a:rPr lang="en-US" dirty="0"/>
              <a:t>What methods were used?</a:t>
            </a:r>
          </a:p>
          <a:p>
            <a:r>
              <a:rPr lang="en-US" dirty="0"/>
              <a:t>Why did they choose these methods to answer their question?</a:t>
            </a:r>
          </a:p>
          <a:p>
            <a:r>
              <a:rPr lang="en-US" dirty="0"/>
              <a:t>How easy were the results to interpret?</a:t>
            </a:r>
          </a:p>
        </p:txBody>
      </p:sp>
    </p:spTree>
    <p:extLst>
      <p:ext uri="{BB962C8B-B14F-4D97-AF65-F5344CB8AC3E}">
        <p14:creationId xmlns:p14="http://schemas.microsoft.com/office/powerpoint/2010/main" val="373084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F338-4D84-F6FB-D525-0FC05C0BFBC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17AF1DE7-7C61-8C40-5B43-B511848102BB}"/>
              </a:ext>
            </a:extLst>
          </p:cNvPr>
          <p:cNvSpPr>
            <a:spLocks noGrp="1"/>
          </p:cNvSpPr>
          <p:nvPr>
            <p:ph idx="1"/>
          </p:nvPr>
        </p:nvSpPr>
        <p:spPr/>
        <p:txBody>
          <a:bodyPr/>
          <a:lstStyle/>
          <a:p>
            <a:r>
              <a:rPr lang="en-US" dirty="0"/>
              <a:t>Beta-2 adrenergic receptor (ARB2) – binding causes vasodilatation through endothelium-dependent and -independent mechanisms</a:t>
            </a:r>
          </a:p>
          <a:p>
            <a:r>
              <a:rPr lang="en-US" dirty="0"/>
              <a:t>Impaired ARB2 function may lead to hypertension</a:t>
            </a:r>
          </a:p>
          <a:p>
            <a:r>
              <a:rPr lang="en-US" dirty="0"/>
              <a:t>To date, no genetic variants have been associated with hypertension</a:t>
            </a:r>
          </a:p>
          <a:p>
            <a:r>
              <a:rPr lang="en-US" dirty="0"/>
              <a:t>However, gene expression may vary</a:t>
            </a:r>
          </a:p>
          <a:p>
            <a:pPr lvl="1"/>
            <a:r>
              <a:rPr lang="en-US" dirty="0"/>
              <a:t>Example – dietary NaCl intake mediates </a:t>
            </a:r>
            <a:r>
              <a:rPr lang="en-US" i="1" dirty="0"/>
              <a:t>ARB2</a:t>
            </a:r>
            <a:r>
              <a:rPr lang="en-US" dirty="0"/>
              <a:t> expression</a:t>
            </a:r>
          </a:p>
        </p:txBody>
      </p:sp>
      <p:sp>
        <p:nvSpPr>
          <p:cNvPr id="4" name="TextBox 3">
            <a:extLst>
              <a:ext uri="{FF2B5EF4-FFF2-40B4-BE49-F238E27FC236}">
                <a16:creationId xmlns:a16="http://schemas.microsoft.com/office/drawing/2014/main" id="{0BF7A566-54F1-07B1-2141-759D0A651910}"/>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Tree>
    <p:extLst>
      <p:ext uri="{BB962C8B-B14F-4D97-AF65-F5344CB8AC3E}">
        <p14:creationId xmlns:p14="http://schemas.microsoft.com/office/powerpoint/2010/main" val="385164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8BD4-F591-2B68-17E7-D982A5E15FB7}"/>
              </a:ext>
            </a:extLst>
          </p:cNvPr>
          <p:cNvSpPr>
            <a:spLocks noGrp="1"/>
          </p:cNvSpPr>
          <p:nvPr>
            <p:ph type="title"/>
          </p:nvPr>
        </p:nvSpPr>
        <p:spPr/>
        <p:txBody>
          <a:bodyPr/>
          <a:lstStyle/>
          <a:p>
            <a:r>
              <a:rPr lang="en-US" b="1" dirty="0"/>
              <a:t>Part II: Using Genetics in Research</a:t>
            </a:r>
          </a:p>
        </p:txBody>
      </p:sp>
      <p:graphicFrame>
        <p:nvGraphicFramePr>
          <p:cNvPr id="5" name="Content Placeholder 2">
            <a:extLst>
              <a:ext uri="{FF2B5EF4-FFF2-40B4-BE49-F238E27FC236}">
                <a16:creationId xmlns:a16="http://schemas.microsoft.com/office/drawing/2014/main" id="{0D1CD3A7-8AD9-DBC6-4FE1-6D081BA88D0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2434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F338-4D84-F6FB-D525-0FC05C0BFBC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17AF1DE7-7C61-8C40-5B43-B511848102BB}"/>
              </a:ext>
            </a:extLst>
          </p:cNvPr>
          <p:cNvSpPr>
            <a:spLocks noGrp="1"/>
          </p:cNvSpPr>
          <p:nvPr>
            <p:ph idx="1"/>
          </p:nvPr>
        </p:nvSpPr>
        <p:spPr/>
        <p:txBody>
          <a:bodyPr/>
          <a:lstStyle/>
          <a:p>
            <a:r>
              <a:rPr lang="en-US" dirty="0"/>
              <a:t>Note: expression of genes will vary by cell type, so it is important to consider the appropriate sample type</a:t>
            </a:r>
          </a:p>
          <a:p>
            <a:pPr lvl="1"/>
            <a:r>
              <a:rPr lang="en-US" dirty="0"/>
              <a:t>This can be a major limitation to gene expression research</a:t>
            </a:r>
          </a:p>
          <a:p>
            <a:endParaRPr lang="en-US" dirty="0"/>
          </a:p>
          <a:p>
            <a:r>
              <a:rPr lang="en-US" dirty="0"/>
              <a:t>Purpose: explore </a:t>
            </a:r>
            <a:r>
              <a:rPr lang="en-US" i="1" dirty="0"/>
              <a:t>ARB2</a:t>
            </a:r>
            <a:r>
              <a:rPr lang="en-US" dirty="0"/>
              <a:t> mRNA using internal mammary artery samples in CABG patients with and without hypertension</a:t>
            </a:r>
          </a:p>
          <a:p>
            <a:endParaRPr lang="en-US" dirty="0"/>
          </a:p>
        </p:txBody>
      </p:sp>
      <p:sp>
        <p:nvSpPr>
          <p:cNvPr id="4" name="TextBox 3">
            <a:extLst>
              <a:ext uri="{FF2B5EF4-FFF2-40B4-BE49-F238E27FC236}">
                <a16:creationId xmlns:a16="http://schemas.microsoft.com/office/drawing/2014/main" id="{0BF7A566-54F1-07B1-2141-759D0A651910}"/>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Tree>
    <p:extLst>
      <p:ext uri="{BB962C8B-B14F-4D97-AF65-F5344CB8AC3E}">
        <p14:creationId xmlns:p14="http://schemas.microsoft.com/office/powerpoint/2010/main" val="156109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327A4457-E776-D5D5-F7E0-BAFCFAABF42B}"/>
              </a:ext>
            </a:extLst>
          </p:cNvPr>
          <p:cNvSpPr>
            <a:spLocks noGrp="1"/>
          </p:cNvSpPr>
          <p:nvPr>
            <p:ph idx="1"/>
          </p:nvPr>
        </p:nvSpPr>
        <p:spPr/>
        <p:txBody>
          <a:bodyPr/>
          <a:lstStyle/>
          <a:p>
            <a:r>
              <a:rPr lang="en-US" dirty="0"/>
              <a:t>Participants: </a:t>
            </a:r>
          </a:p>
          <a:p>
            <a:pPr lvl="1"/>
            <a:r>
              <a:rPr lang="en-US" dirty="0"/>
              <a:t>English speaking</a:t>
            </a:r>
          </a:p>
          <a:p>
            <a:pPr lvl="1"/>
            <a:r>
              <a:rPr lang="en-US" dirty="0"/>
              <a:t>Aged 21-70 years</a:t>
            </a:r>
          </a:p>
          <a:p>
            <a:pPr lvl="1"/>
            <a:r>
              <a:rPr lang="en-US" dirty="0"/>
              <a:t>Scheduled for CABG using internal mammary artery</a:t>
            </a:r>
          </a:p>
          <a:p>
            <a:r>
              <a:rPr lang="en-US" dirty="0"/>
              <a:t>Sample size: N=51, 17 normotensive and 24 hypertensive</a:t>
            </a:r>
          </a:p>
          <a:p>
            <a:r>
              <a:rPr lang="en-US" dirty="0"/>
              <a:t>Study design: case-control </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Tree>
    <p:extLst>
      <p:ext uri="{BB962C8B-B14F-4D97-AF65-F5344CB8AC3E}">
        <p14:creationId xmlns:p14="http://schemas.microsoft.com/office/powerpoint/2010/main" val="2393741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rtar and Pestle: 300 mL Capacity, 100 mm Inside Dia.">
            <a:extLst>
              <a:ext uri="{FF2B5EF4-FFF2-40B4-BE49-F238E27FC236}">
                <a16:creationId xmlns:a16="http://schemas.microsoft.com/office/drawing/2014/main" id="{227B757F-7968-48D9-D332-E8BFD68C9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4868" y="1138686"/>
            <a:ext cx="2462459" cy="24624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Methods – Tissue collection and processing</a:t>
            </a:r>
          </a:p>
        </p:txBody>
      </p:sp>
      <p:sp>
        <p:nvSpPr>
          <p:cNvPr id="3" name="Content Placeholder 2">
            <a:extLst>
              <a:ext uri="{FF2B5EF4-FFF2-40B4-BE49-F238E27FC236}">
                <a16:creationId xmlns:a16="http://schemas.microsoft.com/office/drawing/2014/main" id="{327A4457-E776-D5D5-F7E0-BAFCFAABF42B}"/>
              </a:ext>
            </a:extLst>
          </p:cNvPr>
          <p:cNvSpPr>
            <a:spLocks noGrp="1"/>
          </p:cNvSpPr>
          <p:nvPr>
            <p:ph idx="1"/>
          </p:nvPr>
        </p:nvSpPr>
        <p:spPr>
          <a:xfrm>
            <a:off x="838200" y="1825625"/>
            <a:ext cx="8814758" cy="4351338"/>
          </a:xfrm>
        </p:spPr>
        <p:txBody>
          <a:bodyPr/>
          <a:lstStyle/>
          <a:p>
            <a:r>
              <a:rPr lang="en-US" dirty="0"/>
              <a:t>Discarded arterial tissue was collected and stored in RNAlater solution (helps preserve RNA in frozen tissue). I assume tissues were stored in freezer, but doesn’t say. </a:t>
            </a:r>
          </a:p>
          <a:p>
            <a:r>
              <a:rPr lang="en-US" dirty="0"/>
              <a:t>RNA isolation: remove tissue from solution, freeze with liquid nitrogen, and grind into a powder with mortar and pestle </a:t>
            </a:r>
          </a:p>
          <a:p>
            <a:r>
              <a:rPr lang="en-US" dirty="0"/>
              <a:t>You then add a solution and use a homogenizer to break open the cells, freeing the contents</a:t>
            </a:r>
          </a:p>
          <a:p>
            <a:r>
              <a:rPr lang="en-US" dirty="0"/>
              <a:t>The RNA is then found in the liquid component (supernatant)</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pic>
        <p:nvPicPr>
          <p:cNvPr id="7" name="Picture 6">
            <a:extLst>
              <a:ext uri="{FF2B5EF4-FFF2-40B4-BE49-F238E27FC236}">
                <a16:creationId xmlns:a16="http://schemas.microsoft.com/office/drawing/2014/main" id="{7008E006-1A98-F624-2FFA-E8910138B78E}"/>
              </a:ext>
            </a:extLst>
          </p:cNvPr>
          <p:cNvPicPr>
            <a:picLocks noChangeAspect="1"/>
          </p:cNvPicPr>
          <p:nvPr/>
        </p:nvPicPr>
        <p:blipFill rotWithShape="1">
          <a:blip r:embed="rId3"/>
          <a:srcRect l="19267" r="16315"/>
          <a:stretch/>
        </p:blipFill>
        <p:spPr>
          <a:xfrm>
            <a:off x="9548913" y="3502504"/>
            <a:ext cx="2462459" cy="2149880"/>
          </a:xfrm>
          <a:prstGeom prst="rect">
            <a:avLst/>
          </a:prstGeom>
        </p:spPr>
      </p:pic>
    </p:spTree>
    <p:extLst>
      <p:ext uri="{BB962C8B-B14F-4D97-AF65-F5344CB8AC3E}">
        <p14:creationId xmlns:p14="http://schemas.microsoft.com/office/powerpoint/2010/main" val="233284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Methods – Tissue collection and processing</a:t>
            </a:r>
          </a:p>
        </p:txBody>
      </p:sp>
      <p:sp>
        <p:nvSpPr>
          <p:cNvPr id="3" name="Content Placeholder 2">
            <a:extLst>
              <a:ext uri="{FF2B5EF4-FFF2-40B4-BE49-F238E27FC236}">
                <a16:creationId xmlns:a16="http://schemas.microsoft.com/office/drawing/2014/main" id="{327A4457-E776-D5D5-F7E0-BAFCFAABF42B}"/>
              </a:ext>
            </a:extLst>
          </p:cNvPr>
          <p:cNvSpPr>
            <a:spLocks noGrp="1"/>
          </p:cNvSpPr>
          <p:nvPr>
            <p:ph idx="1"/>
          </p:nvPr>
        </p:nvSpPr>
        <p:spPr/>
        <p:txBody>
          <a:bodyPr/>
          <a:lstStyle/>
          <a:p>
            <a:r>
              <a:rPr lang="en-US" dirty="0"/>
              <a:t>RNA is then extracted</a:t>
            </a:r>
          </a:p>
          <a:p>
            <a:r>
              <a:rPr lang="en-US" dirty="0"/>
              <a:t>Used reverse transcription to copy RNA code into DNA code</a:t>
            </a:r>
          </a:p>
          <a:p>
            <a:r>
              <a:rPr lang="en-US" dirty="0"/>
              <a:t>Real-time PCR was used to quantify DNA using TaqMan assay</a:t>
            </a:r>
          </a:p>
          <a:p>
            <a:endParaRPr lang="en-US" dirty="0"/>
          </a:p>
          <a:p>
            <a:r>
              <a:rPr lang="en-US" dirty="0"/>
              <a:t>Note: RT-PCR is used for quantification, so data generated are all compared against a calibration sample (usually a healthy control if possible) and against an endogenous control to get a standard relative quantity that can be compared across the sample.</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Tree>
    <p:extLst>
      <p:ext uri="{BB962C8B-B14F-4D97-AF65-F5344CB8AC3E}">
        <p14:creationId xmlns:p14="http://schemas.microsoft.com/office/powerpoint/2010/main" val="781766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Results</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
        <p:nvSpPr>
          <p:cNvPr id="6" name="Content Placeholder 5">
            <a:extLst>
              <a:ext uri="{FF2B5EF4-FFF2-40B4-BE49-F238E27FC236}">
                <a16:creationId xmlns:a16="http://schemas.microsoft.com/office/drawing/2014/main" id="{98EEBB85-1614-8C8F-8B4D-1A2BB5D78D6F}"/>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248ADB43-E5D1-87E5-2AFE-9DD20820B375}"/>
              </a:ext>
            </a:extLst>
          </p:cNvPr>
          <p:cNvPicPr>
            <a:picLocks noChangeAspect="1"/>
          </p:cNvPicPr>
          <p:nvPr/>
        </p:nvPicPr>
        <p:blipFill>
          <a:blip r:embed="rId2"/>
          <a:stretch>
            <a:fillRect/>
          </a:stretch>
        </p:blipFill>
        <p:spPr>
          <a:xfrm>
            <a:off x="1352841" y="1321286"/>
            <a:ext cx="9300782" cy="5491192"/>
          </a:xfrm>
          <a:prstGeom prst="rect">
            <a:avLst/>
          </a:prstGeom>
        </p:spPr>
      </p:pic>
    </p:spTree>
    <p:extLst>
      <p:ext uri="{BB962C8B-B14F-4D97-AF65-F5344CB8AC3E}">
        <p14:creationId xmlns:p14="http://schemas.microsoft.com/office/powerpoint/2010/main" val="305096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Results</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
        <p:nvSpPr>
          <p:cNvPr id="6" name="Content Placeholder 5">
            <a:extLst>
              <a:ext uri="{FF2B5EF4-FFF2-40B4-BE49-F238E27FC236}">
                <a16:creationId xmlns:a16="http://schemas.microsoft.com/office/drawing/2014/main" id="{98EEBB85-1614-8C8F-8B4D-1A2BB5D78D6F}"/>
              </a:ext>
            </a:extLst>
          </p:cNvPr>
          <p:cNvSpPr>
            <a:spLocks noGrp="1"/>
          </p:cNvSpPr>
          <p:nvPr>
            <p:ph idx="1"/>
          </p:nvPr>
        </p:nvSpPr>
        <p:spPr>
          <a:xfrm>
            <a:off x="838200" y="1825625"/>
            <a:ext cx="6088811" cy="4351338"/>
          </a:xfrm>
        </p:spPr>
        <p:txBody>
          <a:bodyPr>
            <a:normAutofit lnSpcReduction="10000"/>
          </a:bodyPr>
          <a:lstStyle/>
          <a:p>
            <a:r>
              <a:rPr lang="en-US" i="1" dirty="0"/>
              <a:t>ARB2</a:t>
            </a:r>
            <a:r>
              <a:rPr lang="en-US" dirty="0"/>
              <a:t> gene expression was significantly lower in hypertensive participants (2.76-fold, p=.035)</a:t>
            </a:r>
          </a:p>
          <a:p>
            <a:r>
              <a:rPr lang="en-US" dirty="0"/>
              <a:t>Higher number = more cycles to reach threshold, so lower number of transcripts (less mRNA present)</a:t>
            </a:r>
          </a:p>
          <a:p>
            <a:r>
              <a:rPr lang="en-US" dirty="0"/>
              <a:t>There also were race differences, but these data were not well presented</a:t>
            </a:r>
          </a:p>
          <a:p>
            <a:pPr lvl="1"/>
            <a:r>
              <a:rPr lang="en-US" dirty="0"/>
              <a:t>Note: low # of self-reported Black/African American participants, and Native Americans were grouped with ‘Caucasian’</a:t>
            </a:r>
          </a:p>
        </p:txBody>
      </p:sp>
      <p:pic>
        <p:nvPicPr>
          <p:cNvPr id="5" name="Picture 4">
            <a:extLst>
              <a:ext uri="{FF2B5EF4-FFF2-40B4-BE49-F238E27FC236}">
                <a16:creationId xmlns:a16="http://schemas.microsoft.com/office/drawing/2014/main" id="{05906463-79D1-DA44-A290-814033B15F84}"/>
              </a:ext>
            </a:extLst>
          </p:cNvPr>
          <p:cNvPicPr>
            <a:picLocks noChangeAspect="1"/>
          </p:cNvPicPr>
          <p:nvPr/>
        </p:nvPicPr>
        <p:blipFill>
          <a:blip r:embed="rId2"/>
          <a:stretch>
            <a:fillRect/>
          </a:stretch>
        </p:blipFill>
        <p:spPr>
          <a:xfrm>
            <a:off x="7031189" y="2200072"/>
            <a:ext cx="4941881" cy="2855007"/>
          </a:xfrm>
          <a:prstGeom prst="rect">
            <a:avLst/>
          </a:prstGeom>
        </p:spPr>
      </p:pic>
    </p:spTree>
    <p:extLst>
      <p:ext uri="{BB962C8B-B14F-4D97-AF65-F5344CB8AC3E}">
        <p14:creationId xmlns:p14="http://schemas.microsoft.com/office/powerpoint/2010/main" val="1478389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D0F94-12C1-8A68-C93C-3E3112ACC0FF}"/>
              </a:ext>
            </a:extLst>
          </p:cNvPr>
          <p:cNvSpPr>
            <a:spLocks noGrp="1"/>
          </p:cNvSpPr>
          <p:nvPr>
            <p:ph type="title"/>
          </p:nvPr>
        </p:nvSpPr>
        <p:spPr/>
        <p:txBody>
          <a:bodyPr/>
          <a:lstStyle/>
          <a:p>
            <a:r>
              <a:rPr lang="en-US" dirty="0"/>
              <a:t>Discussion</a:t>
            </a:r>
          </a:p>
        </p:txBody>
      </p:sp>
      <p:sp>
        <p:nvSpPr>
          <p:cNvPr id="6" name="Content Placeholder 5">
            <a:extLst>
              <a:ext uri="{FF2B5EF4-FFF2-40B4-BE49-F238E27FC236}">
                <a16:creationId xmlns:a16="http://schemas.microsoft.com/office/drawing/2014/main" id="{98EEBB85-1614-8C8F-8B4D-1A2BB5D78D6F}"/>
              </a:ext>
            </a:extLst>
          </p:cNvPr>
          <p:cNvSpPr>
            <a:spLocks noGrp="1"/>
          </p:cNvSpPr>
          <p:nvPr>
            <p:ph idx="1"/>
          </p:nvPr>
        </p:nvSpPr>
        <p:spPr/>
        <p:txBody>
          <a:bodyPr>
            <a:normAutofit fontScale="92500" lnSpcReduction="10000"/>
          </a:bodyPr>
          <a:lstStyle/>
          <a:p>
            <a:r>
              <a:rPr lang="en-US" dirty="0"/>
              <a:t>Preliminary support for </a:t>
            </a:r>
            <a:r>
              <a:rPr lang="en-US" i="1" dirty="0"/>
              <a:t>ARB2</a:t>
            </a:r>
            <a:r>
              <a:rPr lang="en-US" dirty="0"/>
              <a:t> gene expression contributing to impaired vasorelaxation in hypertension</a:t>
            </a:r>
          </a:p>
          <a:p>
            <a:pPr marL="0" indent="0">
              <a:buNone/>
            </a:pPr>
            <a:r>
              <a:rPr lang="en-US" dirty="0"/>
              <a:t>Strengths and Limitations:</a:t>
            </a:r>
          </a:p>
          <a:p>
            <a:r>
              <a:rPr lang="en-US" dirty="0"/>
              <a:t>Using vascular tissue is a strength; small samples size is limitation</a:t>
            </a:r>
          </a:p>
          <a:p>
            <a:pPr lvl="1"/>
            <a:r>
              <a:rPr lang="en-US" dirty="0"/>
              <a:t>Small sample size also limits sample diversity, leading to inappropriate analyses</a:t>
            </a:r>
          </a:p>
          <a:p>
            <a:r>
              <a:rPr lang="en-US" dirty="0"/>
              <a:t>mRNA measured here is a snapshot, perhaps steady state levels, and not linked with adrenergic signaling. Although one could hypothesize that in hypertension steady state levels might be higher.</a:t>
            </a:r>
          </a:p>
          <a:p>
            <a:r>
              <a:rPr lang="en-US" dirty="0"/>
              <a:t>ARB2 protein was not measured, so not know the full extent of gene expression</a:t>
            </a:r>
          </a:p>
          <a:p>
            <a:r>
              <a:rPr lang="en-US" dirty="0"/>
              <a:t>This paper is from 2009. Hypertension guidelines have been updated.</a:t>
            </a:r>
          </a:p>
        </p:txBody>
      </p:sp>
      <p:sp>
        <p:nvSpPr>
          <p:cNvPr id="4" name="TextBox 3">
            <a:extLst>
              <a:ext uri="{FF2B5EF4-FFF2-40B4-BE49-F238E27FC236}">
                <a16:creationId xmlns:a16="http://schemas.microsoft.com/office/drawing/2014/main" id="{59C322E3-757F-FB1A-4B1F-04D61610B9C4}"/>
              </a:ext>
            </a:extLst>
          </p:cNvPr>
          <p:cNvSpPr txBox="1"/>
          <p:nvPr/>
        </p:nvSpPr>
        <p:spPr>
          <a:xfrm>
            <a:off x="10101532" y="45522"/>
            <a:ext cx="1947264" cy="369332"/>
          </a:xfrm>
          <a:prstGeom prst="rect">
            <a:avLst/>
          </a:prstGeom>
          <a:noFill/>
        </p:spPr>
        <p:txBody>
          <a:bodyPr wrap="none" rtlCol="0">
            <a:spAutoFit/>
          </a:bodyPr>
          <a:lstStyle/>
          <a:p>
            <a:r>
              <a:rPr lang="en-US" dirty="0"/>
              <a:t>Dungan et al. 2009</a:t>
            </a:r>
          </a:p>
        </p:txBody>
      </p:sp>
    </p:spTree>
    <p:extLst>
      <p:ext uri="{BB962C8B-B14F-4D97-AF65-F5344CB8AC3E}">
        <p14:creationId xmlns:p14="http://schemas.microsoft.com/office/powerpoint/2010/main" val="2546915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FFCB-43CA-320C-E84B-5AD12F4B1CDF}"/>
              </a:ext>
            </a:extLst>
          </p:cNvPr>
          <p:cNvSpPr>
            <a:spLocks noGrp="1"/>
          </p:cNvSpPr>
          <p:nvPr>
            <p:ph type="title"/>
          </p:nvPr>
        </p:nvSpPr>
        <p:spPr/>
        <p:txBody>
          <a:bodyPr/>
          <a:lstStyle/>
          <a:p>
            <a:r>
              <a:rPr lang="en-US" dirty="0"/>
              <a:t>Epigenetics – Types of Modifications</a:t>
            </a:r>
          </a:p>
        </p:txBody>
      </p:sp>
      <p:pic>
        <p:nvPicPr>
          <p:cNvPr id="5" name="Content Placeholder 4" descr="Diagram&#10;&#10;Description automatically generated">
            <a:extLst>
              <a:ext uri="{FF2B5EF4-FFF2-40B4-BE49-F238E27FC236}">
                <a16:creationId xmlns:a16="http://schemas.microsoft.com/office/drawing/2014/main" id="{05ADECCF-B2F9-E5FA-3DFB-D9DB44B508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422" y="1317624"/>
            <a:ext cx="9457457" cy="5374061"/>
          </a:xfrm>
        </p:spPr>
      </p:pic>
    </p:spTree>
    <p:extLst>
      <p:ext uri="{BB962C8B-B14F-4D97-AF65-F5344CB8AC3E}">
        <p14:creationId xmlns:p14="http://schemas.microsoft.com/office/powerpoint/2010/main" val="4251680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56F55-5285-134E-C0FA-F7E0484C81B2}"/>
              </a:ext>
            </a:extLst>
          </p:cNvPr>
          <p:cNvSpPr>
            <a:spLocks noGrp="1"/>
          </p:cNvSpPr>
          <p:nvPr>
            <p:ph type="title"/>
          </p:nvPr>
        </p:nvSpPr>
        <p:spPr>
          <a:xfrm>
            <a:off x="643467" y="321734"/>
            <a:ext cx="10905066" cy="1135737"/>
          </a:xfrm>
        </p:spPr>
        <p:txBody>
          <a:bodyPr>
            <a:normAutofit/>
          </a:bodyPr>
          <a:lstStyle/>
          <a:p>
            <a:r>
              <a:rPr lang="en-US" sz="3600" dirty="0"/>
              <a:t>DNA Methylation</a:t>
            </a:r>
          </a:p>
        </p:txBody>
      </p:sp>
      <p:sp>
        <p:nvSpPr>
          <p:cNvPr id="3" name="Content Placeholder 2">
            <a:extLst>
              <a:ext uri="{FF2B5EF4-FFF2-40B4-BE49-F238E27FC236}">
                <a16:creationId xmlns:a16="http://schemas.microsoft.com/office/drawing/2014/main" id="{65E25E58-AC97-AF74-A7A0-765B75960972}"/>
              </a:ext>
            </a:extLst>
          </p:cNvPr>
          <p:cNvSpPr>
            <a:spLocks noGrp="1"/>
          </p:cNvSpPr>
          <p:nvPr>
            <p:ph idx="1"/>
          </p:nvPr>
        </p:nvSpPr>
        <p:spPr>
          <a:xfrm>
            <a:off x="643469" y="1782981"/>
            <a:ext cx="6204370" cy="4393982"/>
          </a:xfrm>
        </p:spPr>
        <p:txBody>
          <a:bodyPr>
            <a:normAutofit/>
          </a:bodyPr>
          <a:lstStyle/>
          <a:p>
            <a:r>
              <a:rPr lang="en-US" sz="2400" dirty="0"/>
              <a:t>Addition of a methyl group to DNA</a:t>
            </a:r>
          </a:p>
          <a:p>
            <a:r>
              <a:rPr lang="en-US" sz="2400" dirty="0"/>
              <a:t>Typically, this group is added to specific places on the DNA, where it blocks the proteins that attach to DNA to “read” the gene</a:t>
            </a:r>
          </a:p>
          <a:p>
            <a:r>
              <a:rPr lang="en-US" sz="2400" dirty="0"/>
              <a:t>This methyl group can be removed through a process called demethylation</a:t>
            </a:r>
          </a:p>
          <a:p>
            <a:r>
              <a:rPr lang="en-US" sz="2400" dirty="0"/>
              <a:t>Typically, methylation turns genes “off” and demethylation turns genes “on”</a:t>
            </a:r>
          </a:p>
          <a:p>
            <a:pPr marL="0" indent="0">
              <a:buNone/>
            </a:pPr>
            <a:endParaRPr lang="en-US"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4" descr="Diagram&#10;&#10;Description automatically generated">
            <a:extLst>
              <a:ext uri="{FF2B5EF4-FFF2-40B4-BE49-F238E27FC236}">
                <a16:creationId xmlns:a16="http://schemas.microsoft.com/office/drawing/2014/main" id="{76A02CFB-8334-D823-6301-06E75018A341}"/>
              </a:ext>
            </a:extLst>
          </p:cNvPr>
          <p:cNvPicPr>
            <a:picLocks noChangeAspect="1"/>
          </p:cNvPicPr>
          <p:nvPr/>
        </p:nvPicPr>
        <p:blipFill rotWithShape="1">
          <a:blip r:embed="rId2">
            <a:extLst>
              <a:ext uri="{28A0092B-C50C-407E-A947-70E740481C1C}">
                <a14:useLocalDpi xmlns:a14="http://schemas.microsoft.com/office/drawing/2010/main" val="0"/>
              </a:ext>
            </a:extLst>
          </a:blip>
          <a:srcRect t="49781" r="55326"/>
          <a:stretch/>
        </p:blipFill>
        <p:spPr>
          <a:xfrm>
            <a:off x="6847840" y="2189579"/>
            <a:ext cx="4700692" cy="266764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7867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6F55-5285-134E-C0FA-F7E0484C81B2}"/>
              </a:ext>
            </a:extLst>
          </p:cNvPr>
          <p:cNvSpPr>
            <a:spLocks noGrp="1"/>
          </p:cNvSpPr>
          <p:nvPr>
            <p:ph type="title"/>
          </p:nvPr>
        </p:nvSpPr>
        <p:spPr/>
        <p:txBody>
          <a:bodyPr/>
          <a:lstStyle/>
          <a:p>
            <a:pPr marL="0" indent="0">
              <a:buNone/>
            </a:pPr>
            <a:r>
              <a:rPr lang="en-US" dirty="0"/>
              <a:t>Histone modification</a:t>
            </a:r>
          </a:p>
        </p:txBody>
      </p:sp>
      <p:sp>
        <p:nvSpPr>
          <p:cNvPr id="3" name="Content Placeholder 2">
            <a:extLst>
              <a:ext uri="{FF2B5EF4-FFF2-40B4-BE49-F238E27FC236}">
                <a16:creationId xmlns:a16="http://schemas.microsoft.com/office/drawing/2014/main" id="{65E25E58-AC97-AF74-A7A0-765B75960972}"/>
              </a:ext>
            </a:extLst>
          </p:cNvPr>
          <p:cNvSpPr>
            <a:spLocks noGrp="1"/>
          </p:cNvSpPr>
          <p:nvPr>
            <p:ph idx="1"/>
          </p:nvPr>
        </p:nvSpPr>
        <p:spPr>
          <a:xfrm>
            <a:off x="838200" y="1398905"/>
            <a:ext cx="10515600" cy="2529840"/>
          </a:xfrm>
        </p:spPr>
        <p:txBody>
          <a:bodyPr>
            <a:normAutofit lnSpcReduction="10000"/>
          </a:bodyPr>
          <a:lstStyle/>
          <a:p>
            <a:r>
              <a:rPr lang="en-US" sz="2400" dirty="0"/>
              <a:t>DNA wraps around proteins called histones</a:t>
            </a:r>
          </a:p>
          <a:p>
            <a:r>
              <a:rPr lang="en-US" sz="2400" dirty="0"/>
              <a:t>DNA wrapped tightly around histones cannot be accessed by proteins that read the gene</a:t>
            </a:r>
          </a:p>
          <a:p>
            <a:r>
              <a:rPr lang="en-US" sz="2400" dirty="0"/>
              <a:t>Some genes are wrapped around histones and are turned “off” while some genes are not wrapped around histones and are turned “on”</a:t>
            </a:r>
          </a:p>
          <a:p>
            <a:r>
              <a:rPr lang="en-US" sz="2400" dirty="0"/>
              <a:t>Chemical groups can be added or removed from histones and change whether a gene is unwrapped or wrapped (“on” or “off”)</a:t>
            </a:r>
          </a:p>
          <a:p>
            <a:pPr marL="0" indent="0">
              <a:buNone/>
            </a:pPr>
            <a:endParaRPr lang="en-US" sz="2400" dirty="0"/>
          </a:p>
        </p:txBody>
      </p:sp>
      <p:pic>
        <p:nvPicPr>
          <p:cNvPr id="4" name="Content Placeholder 4" descr="Diagram&#10;&#10;Description automatically generated">
            <a:extLst>
              <a:ext uri="{FF2B5EF4-FFF2-40B4-BE49-F238E27FC236}">
                <a16:creationId xmlns:a16="http://schemas.microsoft.com/office/drawing/2014/main" id="{F529BF46-92A7-1EF2-6B67-1781EE761F4C}"/>
              </a:ext>
            </a:extLst>
          </p:cNvPr>
          <p:cNvPicPr>
            <a:picLocks noChangeAspect="1"/>
          </p:cNvPicPr>
          <p:nvPr/>
        </p:nvPicPr>
        <p:blipFill rotWithShape="1">
          <a:blip r:embed="rId2">
            <a:extLst>
              <a:ext uri="{28A0092B-C50C-407E-A947-70E740481C1C}">
                <a14:useLocalDpi xmlns:a14="http://schemas.microsoft.com/office/drawing/2010/main" val="0"/>
              </a:ext>
            </a:extLst>
          </a:blip>
          <a:srcRect b="50030"/>
          <a:stretch/>
        </p:blipFill>
        <p:spPr>
          <a:xfrm>
            <a:off x="1367271" y="3999865"/>
            <a:ext cx="9457457" cy="2685416"/>
          </a:xfrm>
          <a:prstGeom prst="rect">
            <a:avLst/>
          </a:prstGeom>
        </p:spPr>
      </p:pic>
    </p:spTree>
    <p:extLst>
      <p:ext uri="{BB962C8B-B14F-4D97-AF65-F5344CB8AC3E}">
        <p14:creationId xmlns:p14="http://schemas.microsoft.com/office/powerpoint/2010/main" val="99871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B1F6-FEEE-9DB1-64AB-3E7CF3FD388B}"/>
              </a:ext>
            </a:extLst>
          </p:cNvPr>
          <p:cNvSpPr>
            <a:spLocks noGrp="1"/>
          </p:cNvSpPr>
          <p:nvPr>
            <p:ph type="title"/>
          </p:nvPr>
        </p:nvSpPr>
        <p:spPr>
          <a:xfrm>
            <a:off x="1041400" y="2766218"/>
            <a:ext cx="10515600" cy="1325563"/>
          </a:xfrm>
        </p:spPr>
        <p:txBody>
          <a:bodyPr/>
          <a:lstStyle/>
          <a:p>
            <a:pPr algn="ctr"/>
            <a:r>
              <a:rPr lang="en-US" dirty="0"/>
              <a:t>Discussion: What was most memorable about what we covered yesterday?</a:t>
            </a:r>
          </a:p>
        </p:txBody>
      </p:sp>
    </p:spTree>
    <p:extLst>
      <p:ext uri="{BB962C8B-B14F-4D97-AF65-F5344CB8AC3E}">
        <p14:creationId xmlns:p14="http://schemas.microsoft.com/office/powerpoint/2010/main" val="2947801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E56F55-5285-134E-C0FA-F7E0484C81B2}"/>
              </a:ext>
            </a:extLst>
          </p:cNvPr>
          <p:cNvSpPr>
            <a:spLocks noGrp="1"/>
          </p:cNvSpPr>
          <p:nvPr>
            <p:ph type="title"/>
          </p:nvPr>
        </p:nvSpPr>
        <p:spPr>
          <a:xfrm>
            <a:off x="643467" y="321734"/>
            <a:ext cx="10905066" cy="1135737"/>
          </a:xfrm>
        </p:spPr>
        <p:txBody>
          <a:bodyPr>
            <a:normAutofit/>
          </a:bodyPr>
          <a:lstStyle/>
          <a:p>
            <a:pPr marL="0" indent="0">
              <a:buNone/>
            </a:pPr>
            <a:r>
              <a:rPr lang="en-US" sz="3600" dirty="0"/>
              <a:t>Non-coding RNA</a:t>
            </a:r>
          </a:p>
        </p:txBody>
      </p:sp>
      <p:sp>
        <p:nvSpPr>
          <p:cNvPr id="3" name="Content Placeholder 2">
            <a:extLst>
              <a:ext uri="{FF2B5EF4-FFF2-40B4-BE49-F238E27FC236}">
                <a16:creationId xmlns:a16="http://schemas.microsoft.com/office/drawing/2014/main" id="{65E25E58-AC97-AF74-A7A0-765B75960972}"/>
              </a:ext>
            </a:extLst>
          </p:cNvPr>
          <p:cNvSpPr>
            <a:spLocks noGrp="1"/>
          </p:cNvSpPr>
          <p:nvPr>
            <p:ph idx="1"/>
          </p:nvPr>
        </p:nvSpPr>
        <p:spPr>
          <a:xfrm>
            <a:off x="643468" y="1782981"/>
            <a:ext cx="4944531" cy="4393982"/>
          </a:xfrm>
        </p:spPr>
        <p:txBody>
          <a:bodyPr>
            <a:normAutofit/>
          </a:bodyPr>
          <a:lstStyle/>
          <a:p>
            <a:r>
              <a:rPr lang="en-US" sz="2400" dirty="0"/>
              <a:t>Non-coding RNA helps control gene expression by attaching to coding RNA, along with certain proteins, to break down the coding RNA so that it cannot be used to make proteins. </a:t>
            </a:r>
          </a:p>
          <a:p>
            <a:r>
              <a:rPr lang="en-US" sz="2400" dirty="0"/>
              <a:t>Non-coding RNA may also recruit proteins to modify histones to turn genes “on” or “off.”</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4" descr="Diagram&#10;&#10;Description automatically generated">
            <a:extLst>
              <a:ext uri="{FF2B5EF4-FFF2-40B4-BE49-F238E27FC236}">
                <a16:creationId xmlns:a16="http://schemas.microsoft.com/office/drawing/2014/main" id="{92389941-88CE-C821-D6A3-95CF86A42F02}"/>
              </a:ext>
            </a:extLst>
          </p:cNvPr>
          <p:cNvPicPr>
            <a:picLocks noChangeAspect="1"/>
          </p:cNvPicPr>
          <p:nvPr/>
        </p:nvPicPr>
        <p:blipFill rotWithShape="1">
          <a:blip r:embed="rId2">
            <a:extLst>
              <a:ext uri="{28A0092B-C50C-407E-A947-70E740481C1C}">
                <a14:useLocalDpi xmlns:a14="http://schemas.microsoft.com/office/drawing/2010/main" val="0"/>
              </a:ext>
            </a:extLst>
          </a:blip>
          <a:srcRect l="46716" t="49970"/>
          <a:stretch/>
        </p:blipFill>
        <p:spPr>
          <a:xfrm>
            <a:off x="6150924" y="2189579"/>
            <a:ext cx="5397608" cy="306314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0753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C38C-D28B-4188-5BE6-CD750C742DF0}"/>
              </a:ext>
            </a:extLst>
          </p:cNvPr>
          <p:cNvSpPr>
            <a:spLocks noGrp="1"/>
          </p:cNvSpPr>
          <p:nvPr>
            <p:ph type="title"/>
          </p:nvPr>
        </p:nvSpPr>
        <p:spPr/>
        <p:txBody>
          <a:bodyPr/>
          <a:lstStyle/>
          <a:p>
            <a:r>
              <a:rPr lang="en-US" dirty="0"/>
              <a:t>Why Study Epigenetics in Research?</a:t>
            </a:r>
          </a:p>
        </p:txBody>
      </p:sp>
      <p:sp>
        <p:nvSpPr>
          <p:cNvPr id="3" name="Content Placeholder 2">
            <a:extLst>
              <a:ext uri="{FF2B5EF4-FFF2-40B4-BE49-F238E27FC236}">
                <a16:creationId xmlns:a16="http://schemas.microsoft.com/office/drawing/2014/main" id="{44495C48-2851-362D-CA61-FCD951EA6D31}"/>
              </a:ext>
            </a:extLst>
          </p:cNvPr>
          <p:cNvSpPr>
            <a:spLocks noGrp="1"/>
          </p:cNvSpPr>
          <p:nvPr>
            <p:ph idx="1"/>
          </p:nvPr>
        </p:nvSpPr>
        <p:spPr/>
        <p:txBody>
          <a:bodyPr/>
          <a:lstStyle/>
          <a:p>
            <a:r>
              <a:rPr lang="en-US" dirty="0"/>
              <a:t>Epigenetics control gene expression</a:t>
            </a:r>
          </a:p>
          <a:p>
            <a:r>
              <a:rPr lang="en-US" dirty="0"/>
              <a:t>Many epigenetic mechanisms are modifiable</a:t>
            </a:r>
          </a:p>
          <a:p>
            <a:r>
              <a:rPr lang="en-US" dirty="0"/>
              <a:t>Epigenetics change with aging, both as part of normal development and aging and in response to your behaviors and environment</a:t>
            </a:r>
          </a:p>
        </p:txBody>
      </p:sp>
    </p:spTree>
    <p:extLst>
      <p:ext uri="{BB962C8B-B14F-4D97-AF65-F5344CB8AC3E}">
        <p14:creationId xmlns:p14="http://schemas.microsoft.com/office/powerpoint/2010/main" val="2553627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How Can Epigenetics Change?</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lstStyle/>
          <a:p>
            <a:pPr marL="0" indent="0">
              <a:buNone/>
            </a:pPr>
            <a:r>
              <a:rPr lang="en-US" b="1" dirty="0"/>
              <a:t>Epigenetics and Development</a:t>
            </a:r>
          </a:p>
          <a:p>
            <a:pPr marL="0" indent="0">
              <a:buNone/>
            </a:pPr>
            <a:r>
              <a:rPr lang="en-US" dirty="0"/>
              <a:t>Epigenetic changes begin before you are born. All your cells have the same genes but look and act differently. As you grow and develop, epigenetics helps determine which function a cell will have, for example, whether it will become a heart cell, nerve cell, or skin cell</a:t>
            </a:r>
          </a:p>
        </p:txBody>
      </p:sp>
      <p:sp>
        <p:nvSpPr>
          <p:cNvPr id="8" name="TextBox 7">
            <a:extLst>
              <a:ext uri="{FF2B5EF4-FFF2-40B4-BE49-F238E27FC236}">
                <a16:creationId xmlns:a16="http://schemas.microsoft.com/office/drawing/2014/main" id="{07C1F4FF-D622-4C29-AF26-AD4C3CB213A1}"/>
              </a:ext>
            </a:extLst>
          </p:cNvPr>
          <p:cNvSpPr txBox="1"/>
          <p:nvPr/>
        </p:nvSpPr>
        <p:spPr>
          <a:xfrm>
            <a:off x="381000" y="4341755"/>
            <a:ext cx="11430000" cy="1785104"/>
          </a:xfrm>
          <a:prstGeom prst="rect">
            <a:avLst/>
          </a:prstGeom>
          <a:solidFill>
            <a:schemeClr val="accent1">
              <a:lumMod val="20000"/>
              <a:lumOff val="80000"/>
            </a:schemeClr>
          </a:solidFill>
          <a:ln>
            <a:solidFill>
              <a:schemeClr val="tx1"/>
            </a:solidFill>
          </a:ln>
        </p:spPr>
        <p:txBody>
          <a:bodyPr wrap="square" rtlCol="0">
            <a:spAutoFit/>
          </a:bodyPr>
          <a:lstStyle/>
          <a:p>
            <a:pPr algn="l">
              <a:spcBef>
                <a:spcPts val="1200"/>
              </a:spcBef>
            </a:pPr>
            <a:r>
              <a:rPr lang="en-US" sz="2000" b="1" i="0" dirty="0">
                <a:solidFill>
                  <a:srgbClr val="000000"/>
                </a:solidFill>
                <a:effectLst/>
                <a:latin typeface="Open Sans" panose="020B0606030504020204" pitchFamily="34" charset="0"/>
              </a:rPr>
              <a:t>Example: Nerve cell vs. Muscle cell</a:t>
            </a:r>
          </a:p>
          <a:p>
            <a:pPr algn="l">
              <a:spcBef>
                <a:spcPts val="1200"/>
              </a:spcBef>
            </a:pPr>
            <a:r>
              <a:rPr lang="en-US" sz="2000" b="0" i="0" dirty="0">
                <a:solidFill>
                  <a:srgbClr val="000000"/>
                </a:solidFill>
                <a:effectLst/>
                <a:latin typeface="Open Sans" panose="020B0606030504020204" pitchFamily="34" charset="0"/>
              </a:rPr>
              <a:t>Your muscle cells and nerve cells have the same DNA but work differently. A nerve cell transports information to other cells in your body. A muscle cell has a structure that aids in your body’s ability to move. Epigenetics allows the muscle cell to turn “on” genes to make proteins important for its job and turn “off” genes important for a nerve cell’s job</a:t>
            </a:r>
            <a:r>
              <a:rPr lang="en-US" b="0" i="0" dirty="0">
                <a:solidFill>
                  <a:srgbClr val="000000"/>
                </a:solidFill>
                <a:effectLst/>
                <a:latin typeface="Open Sans" panose="020B0606030504020204" pitchFamily="34" charset="0"/>
              </a:rPr>
              <a:t>. </a:t>
            </a:r>
          </a:p>
        </p:txBody>
      </p:sp>
    </p:spTree>
    <p:extLst>
      <p:ext uri="{BB962C8B-B14F-4D97-AF65-F5344CB8AC3E}">
        <p14:creationId xmlns:p14="http://schemas.microsoft.com/office/powerpoint/2010/main" val="394113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How Can Epigenetics Change?</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lstStyle/>
          <a:p>
            <a:pPr marL="0" indent="0">
              <a:buNone/>
            </a:pPr>
            <a:r>
              <a:rPr lang="en-US" b="1" dirty="0"/>
              <a:t>Epigenetics and Age</a:t>
            </a:r>
          </a:p>
          <a:p>
            <a:pPr marL="0" indent="0">
              <a:buNone/>
            </a:pPr>
            <a:r>
              <a:rPr lang="en-US" dirty="0"/>
              <a:t>Your epigenetics change throughout your life. Your epigenetics at birth is not the same as your epigenetics during childhood or adulthood</a:t>
            </a:r>
            <a:r>
              <a:rPr lang="en-US" b="1" dirty="0"/>
              <a:t>.</a:t>
            </a:r>
            <a:endParaRPr lang="en-US" dirty="0"/>
          </a:p>
        </p:txBody>
      </p:sp>
      <p:sp>
        <p:nvSpPr>
          <p:cNvPr id="7" name="TextBox 6">
            <a:extLst>
              <a:ext uri="{FF2B5EF4-FFF2-40B4-BE49-F238E27FC236}">
                <a16:creationId xmlns:a16="http://schemas.microsoft.com/office/drawing/2014/main" id="{C7D476E7-FE56-7791-A99F-5C4645CF0CCB}"/>
              </a:ext>
            </a:extLst>
          </p:cNvPr>
          <p:cNvSpPr txBox="1"/>
          <p:nvPr/>
        </p:nvSpPr>
        <p:spPr>
          <a:xfrm>
            <a:off x="624645" y="5964812"/>
            <a:ext cx="10419276" cy="307777"/>
          </a:xfrm>
          <a:prstGeom prst="rect">
            <a:avLst/>
          </a:prstGeom>
          <a:noFill/>
        </p:spPr>
        <p:txBody>
          <a:bodyPr wrap="square" rtlCol="0">
            <a:spAutoFit/>
          </a:bodyPr>
          <a:lstStyle/>
          <a:p>
            <a:r>
              <a:rPr lang="en-US" sz="1400" b="0" i="0" dirty="0">
                <a:solidFill>
                  <a:srgbClr val="000000"/>
                </a:solidFill>
                <a:effectLst/>
                <a:latin typeface="Open Sans" panose="020B0606030504020204" pitchFamily="34" charset="0"/>
              </a:rPr>
              <a:t>1. Heyn H, Li N, Ferreira H, et al., </a:t>
            </a:r>
            <a:r>
              <a:rPr lang="en-US" sz="1400" b="0" i="1" dirty="0">
                <a:solidFill>
                  <a:srgbClr val="000000"/>
                </a:solidFill>
                <a:effectLst/>
                <a:latin typeface="Open Sans" panose="020B0606030504020204" pitchFamily="34" charset="0"/>
              </a:rPr>
              <a:t>Proc Natl Acad Sci U S A</a:t>
            </a:r>
            <a:r>
              <a:rPr lang="en-US" sz="1400" b="0" i="0" dirty="0">
                <a:solidFill>
                  <a:srgbClr val="000000"/>
                </a:solidFill>
                <a:effectLst/>
                <a:latin typeface="Open Sans" panose="020B0606030504020204" pitchFamily="34" charset="0"/>
              </a:rPr>
              <a:t> 2012; 109:10522-7</a:t>
            </a:r>
          </a:p>
        </p:txBody>
      </p:sp>
      <p:sp>
        <p:nvSpPr>
          <p:cNvPr id="8" name="TextBox 7">
            <a:extLst>
              <a:ext uri="{FF2B5EF4-FFF2-40B4-BE49-F238E27FC236}">
                <a16:creationId xmlns:a16="http://schemas.microsoft.com/office/drawing/2014/main" id="{9BF0FC34-54F1-CED9-9DB3-CC5E50F12428}"/>
              </a:ext>
            </a:extLst>
          </p:cNvPr>
          <p:cNvSpPr txBox="1"/>
          <p:nvPr/>
        </p:nvSpPr>
        <p:spPr>
          <a:xfrm>
            <a:off x="381000" y="3701675"/>
            <a:ext cx="11430000" cy="1785104"/>
          </a:xfrm>
          <a:prstGeom prst="rect">
            <a:avLst/>
          </a:prstGeom>
          <a:solidFill>
            <a:schemeClr val="accent1">
              <a:lumMod val="20000"/>
              <a:lumOff val="80000"/>
            </a:schemeClr>
          </a:solidFill>
          <a:ln>
            <a:solidFill>
              <a:schemeClr val="tx1"/>
            </a:solidFill>
          </a:ln>
        </p:spPr>
        <p:txBody>
          <a:bodyPr wrap="square" rtlCol="0">
            <a:spAutoFit/>
          </a:bodyPr>
          <a:lstStyle/>
          <a:p>
            <a:pPr algn="l">
              <a:spcBef>
                <a:spcPts val="1200"/>
              </a:spcBef>
            </a:pPr>
            <a:r>
              <a:rPr lang="en-US" sz="2000" b="1" i="0" dirty="0">
                <a:solidFill>
                  <a:srgbClr val="000000"/>
                </a:solidFill>
                <a:effectLst/>
                <a:latin typeface="Open Sans" panose="020B0606030504020204" pitchFamily="34" charset="0"/>
              </a:rPr>
              <a:t>Example: Study of newborn vs. 26-year-old vs. 103-year-old</a:t>
            </a:r>
          </a:p>
          <a:p>
            <a:pPr algn="l">
              <a:spcBef>
                <a:spcPts val="1200"/>
              </a:spcBef>
            </a:pPr>
            <a:r>
              <a:rPr lang="en-US" sz="2000" b="0" i="0" dirty="0">
                <a:solidFill>
                  <a:srgbClr val="000000"/>
                </a:solidFill>
                <a:effectLst/>
                <a:latin typeface="Open Sans" panose="020B0606030504020204" pitchFamily="34" charset="0"/>
              </a:rPr>
              <a:t>DNA methylation at millions of sites were measured in a newborn, 26-year-old, and 103-year-old. The level of DNA methylation decreases with age. A newborn had the highest DNA methylation, the 103-year-old had the lowest DNA methylation, and the 26-year-old had a DNA methylation level between the newborn and 103-year-old.</a:t>
            </a:r>
          </a:p>
        </p:txBody>
      </p:sp>
    </p:spTree>
    <p:extLst>
      <p:ext uri="{BB962C8B-B14F-4D97-AF65-F5344CB8AC3E}">
        <p14:creationId xmlns:p14="http://schemas.microsoft.com/office/powerpoint/2010/main" val="4121320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How Can Epigenetics Change?</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lstStyle/>
          <a:p>
            <a:pPr marL="0" indent="0">
              <a:buNone/>
            </a:pPr>
            <a:r>
              <a:rPr lang="en-US" b="1" dirty="0"/>
              <a:t>Epigenetics and Reversibility</a:t>
            </a:r>
          </a:p>
          <a:p>
            <a:pPr marL="0" indent="0">
              <a:buNone/>
            </a:pPr>
            <a:r>
              <a:rPr lang="en-US" dirty="0"/>
              <a:t>Not all epigenetic changes are permanent. Some epigenetic changes can be added or removed in response to changes in behavior or environment.</a:t>
            </a:r>
          </a:p>
        </p:txBody>
      </p:sp>
      <p:sp>
        <p:nvSpPr>
          <p:cNvPr id="7" name="TextBox 6">
            <a:extLst>
              <a:ext uri="{FF2B5EF4-FFF2-40B4-BE49-F238E27FC236}">
                <a16:creationId xmlns:a16="http://schemas.microsoft.com/office/drawing/2014/main" id="{C7D476E7-FE56-7791-A99F-5C4645CF0CCB}"/>
              </a:ext>
            </a:extLst>
          </p:cNvPr>
          <p:cNvSpPr txBox="1"/>
          <p:nvPr/>
        </p:nvSpPr>
        <p:spPr>
          <a:xfrm>
            <a:off x="624645" y="6338986"/>
            <a:ext cx="11186355" cy="307777"/>
          </a:xfrm>
          <a:prstGeom prst="rect">
            <a:avLst/>
          </a:prstGeom>
          <a:noFill/>
        </p:spPr>
        <p:txBody>
          <a:bodyPr wrap="square" rtlCol="0">
            <a:spAutoFit/>
          </a:bodyPr>
          <a:lstStyle/>
          <a:p>
            <a:pPr algn="l"/>
            <a:r>
              <a:rPr lang="en-US" sz="1400" b="0" i="0" dirty="0">
                <a:solidFill>
                  <a:srgbClr val="000000"/>
                </a:solidFill>
                <a:effectLst/>
                <a:latin typeface="Open Sans" panose="020B0606030504020204" pitchFamily="34" charset="0"/>
              </a:rPr>
              <a:t>McCartney D, Stevenson A, Hillary R, et al., </a:t>
            </a:r>
            <a:r>
              <a:rPr lang="en-US" sz="1400" u="sng" dirty="0">
                <a:solidFill>
                  <a:srgbClr val="075290"/>
                </a:solidFill>
                <a:latin typeface="Open Sans" panose="020B0606030504020204" pitchFamily="34" charset="0"/>
              </a:rPr>
              <a:t>Epigenetic signatures of starting and stopping smoking</a:t>
            </a:r>
            <a:r>
              <a:rPr lang="en-US" sz="1400" b="0" i="0" dirty="0">
                <a:solidFill>
                  <a:srgbClr val="000000"/>
                </a:solidFill>
                <a:effectLst/>
                <a:latin typeface="Open Sans" panose="020B0606030504020204" pitchFamily="34" charset="0"/>
              </a:rPr>
              <a:t>. </a:t>
            </a:r>
            <a:r>
              <a:rPr lang="en-US" sz="1400" b="0" i="1" dirty="0">
                <a:solidFill>
                  <a:srgbClr val="000000"/>
                </a:solidFill>
                <a:effectLst/>
                <a:latin typeface="Open Sans" panose="020B0606030504020204" pitchFamily="34" charset="0"/>
              </a:rPr>
              <a:t>EBioMedicine</a:t>
            </a:r>
            <a:r>
              <a:rPr lang="en-US" sz="1400" b="0" i="0" dirty="0">
                <a:solidFill>
                  <a:srgbClr val="000000"/>
                </a:solidFill>
                <a:effectLst/>
                <a:latin typeface="Open Sans" panose="020B0606030504020204" pitchFamily="34" charset="0"/>
              </a:rPr>
              <a:t> 2018; 37:214-220</a:t>
            </a:r>
          </a:p>
        </p:txBody>
      </p:sp>
      <p:sp>
        <p:nvSpPr>
          <p:cNvPr id="4" name="TextBox 3">
            <a:extLst>
              <a:ext uri="{FF2B5EF4-FFF2-40B4-BE49-F238E27FC236}">
                <a16:creationId xmlns:a16="http://schemas.microsoft.com/office/drawing/2014/main" id="{0D04D920-E434-E22D-DE8F-B0B52050F9BB}"/>
              </a:ext>
            </a:extLst>
          </p:cNvPr>
          <p:cNvSpPr txBox="1"/>
          <p:nvPr/>
        </p:nvSpPr>
        <p:spPr>
          <a:xfrm>
            <a:off x="381000" y="3773003"/>
            <a:ext cx="11430000" cy="2400657"/>
          </a:xfrm>
          <a:prstGeom prst="rect">
            <a:avLst/>
          </a:prstGeom>
          <a:solidFill>
            <a:schemeClr val="accent1">
              <a:lumMod val="20000"/>
              <a:lumOff val="80000"/>
            </a:schemeClr>
          </a:solidFill>
          <a:ln>
            <a:solidFill>
              <a:schemeClr val="tx1"/>
            </a:solidFill>
          </a:ln>
        </p:spPr>
        <p:txBody>
          <a:bodyPr wrap="square" rtlCol="0">
            <a:spAutoFit/>
          </a:bodyPr>
          <a:lstStyle/>
          <a:p>
            <a:pPr algn="l">
              <a:spcBef>
                <a:spcPts val="1200"/>
              </a:spcBef>
            </a:pPr>
            <a:r>
              <a:rPr lang="en-US" sz="2000" b="1" i="0" dirty="0">
                <a:solidFill>
                  <a:srgbClr val="000000"/>
                </a:solidFill>
                <a:effectLst/>
                <a:latin typeface="Open Sans" panose="020B0606030504020204" pitchFamily="34" charset="0"/>
              </a:rPr>
              <a:t>Example: Smokers vs. non-smokers vs. former smokers</a:t>
            </a:r>
          </a:p>
          <a:p>
            <a:pPr algn="l">
              <a:spcBef>
                <a:spcPts val="1200"/>
              </a:spcBef>
            </a:pPr>
            <a:r>
              <a:rPr lang="en-US" sz="2000" b="0" i="0" dirty="0">
                <a:solidFill>
                  <a:srgbClr val="000000"/>
                </a:solidFill>
                <a:effectLst/>
                <a:latin typeface="Open Sans" panose="020B0606030504020204" pitchFamily="34" charset="0"/>
              </a:rPr>
              <a:t>Smoking can result in epigenetic changes. For example, at certain parts of the </a:t>
            </a:r>
            <a:r>
              <a:rPr lang="en-US" sz="2000" b="0" i="1" dirty="0">
                <a:solidFill>
                  <a:srgbClr val="000000"/>
                </a:solidFill>
                <a:effectLst/>
                <a:latin typeface="Open Sans" panose="020B0606030504020204" pitchFamily="34" charset="0"/>
              </a:rPr>
              <a:t>AHRR</a:t>
            </a:r>
            <a:r>
              <a:rPr lang="en-US" sz="2000" b="0" i="0" dirty="0">
                <a:solidFill>
                  <a:srgbClr val="000000"/>
                </a:solidFill>
                <a:effectLst/>
                <a:latin typeface="Open Sans" panose="020B0606030504020204" pitchFamily="34" charset="0"/>
              </a:rPr>
              <a:t> gene, smokers tend to have less DNA methylation than non-smokers. The difference is greater for heavy smokers and long-term smokers. After quitting smoking, former smokers can begin to have increased DNA methylation at this gene. Eventually, they can reach levels similar to those of non-smokers. In some cases, this can happen in under a year, but the length of time depends on how long and how much someone smoked before quitting.</a:t>
            </a:r>
          </a:p>
        </p:txBody>
      </p:sp>
    </p:spTree>
    <p:extLst>
      <p:ext uri="{BB962C8B-B14F-4D97-AF65-F5344CB8AC3E}">
        <p14:creationId xmlns:p14="http://schemas.microsoft.com/office/powerpoint/2010/main" val="2944693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Epigenetics and Health</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lstStyle/>
          <a:p>
            <a:pPr marL="0" indent="0">
              <a:buNone/>
            </a:pPr>
            <a:r>
              <a:rPr lang="en-US" b="1" dirty="0"/>
              <a:t>Infections</a:t>
            </a:r>
          </a:p>
          <a:p>
            <a:pPr marL="0" indent="0">
              <a:buNone/>
            </a:pPr>
            <a:r>
              <a:rPr lang="en-US" dirty="0"/>
              <a:t>Germs can change your epigenetics to weaken your immune system. This helps the germ survive.</a:t>
            </a:r>
          </a:p>
        </p:txBody>
      </p:sp>
      <p:sp>
        <p:nvSpPr>
          <p:cNvPr id="7" name="TextBox 6">
            <a:extLst>
              <a:ext uri="{FF2B5EF4-FFF2-40B4-BE49-F238E27FC236}">
                <a16:creationId xmlns:a16="http://schemas.microsoft.com/office/drawing/2014/main" id="{C7D476E7-FE56-7791-A99F-5C4645CF0CCB}"/>
              </a:ext>
            </a:extLst>
          </p:cNvPr>
          <p:cNvSpPr txBox="1"/>
          <p:nvPr/>
        </p:nvSpPr>
        <p:spPr>
          <a:xfrm>
            <a:off x="624645" y="5969655"/>
            <a:ext cx="11186355" cy="523220"/>
          </a:xfrm>
          <a:prstGeom prst="rect">
            <a:avLst/>
          </a:prstGeom>
          <a:noFill/>
        </p:spPr>
        <p:txBody>
          <a:bodyPr wrap="square" rtlCol="0">
            <a:spAutoFit/>
          </a:bodyPr>
          <a:lstStyle/>
          <a:p>
            <a:pPr algn="l"/>
            <a:r>
              <a:rPr lang="en-US" sz="1400" b="0" i="0" dirty="0">
                <a:solidFill>
                  <a:srgbClr val="000000"/>
                </a:solidFill>
                <a:effectLst/>
                <a:latin typeface="Open Sans" panose="020B0606030504020204" pitchFamily="34" charset="0"/>
              </a:rPr>
              <a:t>Chandran A, Antony C, Jose L, et al., </a:t>
            </a:r>
            <a:r>
              <a:rPr lang="en-US" sz="1400" u="sng" dirty="0">
                <a:solidFill>
                  <a:srgbClr val="075290"/>
                </a:solidFill>
                <a:latin typeface="Open Sans" panose="020B0606030504020204" pitchFamily="34" charset="0"/>
              </a:rPr>
              <a:t>Mycobacterium Tuberculosis Infection Induces HDAC1-Medicated Suppression of IL-12B Gene Expression in Macrophages</a:t>
            </a:r>
            <a:r>
              <a:rPr lang="en-US" sz="1400" b="0" i="0" dirty="0">
                <a:solidFill>
                  <a:srgbClr val="000000"/>
                </a:solidFill>
                <a:effectLst/>
                <a:latin typeface="Open Sans" panose="020B0606030504020204" pitchFamily="34" charset="0"/>
              </a:rPr>
              <a:t>. </a:t>
            </a:r>
            <a:r>
              <a:rPr lang="en-US" sz="1400" b="0" i="1" dirty="0">
                <a:solidFill>
                  <a:srgbClr val="000000"/>
                </a:solidFill>
                <a:effectLst/>
                <a:latin typeface="Open Sans" panose="020B0606030504020204" pitchFamily="34" charset="0"/>
              </a:rPr>
              <a:t>Front Cell Infect Microbiol</a:t>
            </a:r>
            <a:r>
              <a:rPr lang="en-US" sz="1400" b="0" i="0" dirty="0">
                <a:solidFill>
                  <a:srgbClr val="000000"/>
                </a:solidFill>
                <a:effectLst/>
                <a:latin typeface="Open Sans" panose="020B0606030504020204" pitchFamily="34" charset="0"/>
              </a:rPr>
              <a:t> 2015; 5:90</a:t>
            </a:r>
          </a:p>
        </p:txBody>
      </p:sp>
      <p:sp>
        <p:nvSpPr>
          <p:cNvPr id="4" name="TextBox 3">
            <a:extLst>
              <a:ext uri="{FF2B5EF4-FFF2-40B4-BE49-F238E27FC236}">
                <a16:creationId xmlns:a16="http://schemas.microsoft.com/office/drawing/2014/main" id="{0D04D920-E434-E22D-DE8F-B0B52050F9BB}"/>
              </a:ext>
            </a:extLst>
          </p:cNvPr>
          <p:cNvSpPr txBox="1"/>
          <p:nvPr/>
        </p:nvSpPr>
        <p:spPr>
          <a:xfrm>
            <a:off x="381000" y="3773003"/>
            <a:ext cx="11430000" cy="1785104"/>
          </a:xfrm>
          <a:prstGeom prst="rect">
            <a:avLst/>
          </a:prstGeom>
          <a:solidFill>
            <a:schemeClr val="accent1">
              <a:lumMod val="20000"/>
              <a:lumOff val="80000"/>
            </a:schemeClr>
          </a:solidFill>
          <a:ln>
            <a:solidFill>
              <a:schemeClr val="tx1"/>
            </a:solidFill>
          </a:ln>
        </p:spPr>
        <p:txBody>
          <a:bodyPr wrap="square" rtlCol="0">
            <a:spAutoFit/>
          </a:bodyPr>
          <a:lstStyle/>
          <a:p>
            <a:pPr algn="l">
              <a:spcBef>
                <a:spcPts val="1200"/>
              </a:spcBef>
            </a:pPr>
            <a:r>
              <a:rPr lang="en-US" sz="2000" b="1" i="0" dirty="0">
                <a:solidFill>
                  <a:srgbClr val="000000"/>
                </a:solidFill>
                <a:effectLst/>
                <a:latin typeface="Open Sans" panose="020B0606030504020204" pitchFamily="34" charset="0"/>
              </a:rPr>
              <a:t>Example: Mycobacterium tuberculosis</a:t>
            </a:r>
          </a:p>
          <a:p>
            <a:pPr algn="l">
              <a:spcBef>
                <a:spcPts val="1200"/>
              </a:spcBef>
            </a:pPr>
            <a:r>
              <a:rPr lang="en-US" sz="2000" b="0" i="1" dirty="0">
                <a:solidFill>
                  <a:srgbClr val="000000"/>
                </a:solidFill>
                <a:effectLst/>
                <a:latin typeface="Open Sans" panose="020B0606030504020204" pitchFamily="34" charset="0"/>
              </a:rPr>
              <a:t>Mycobacterium tuberculosis </a:t>
            </a:r>
            <a:r>
              <a:rPr lang="en-US" sz="2000" b="0" i="0" dirty="0">
                <a:solidFill>
                  <a:srgbClr val="000000"/>
                </a:solidFill>
                <a:effectLst/>
                <a:latin typeface="Open Sans" panose="020B0606030504020204" pitchFamily="34" charset="0"/>
              </a:rPr>
              <a:t>causes tuberculosis. Infections with these germs can cause changes to histones in some of your immune cells that result in turning “off” the </a:t>
            </a:r>
            <a:r>
              <a:rPr lang="en-US" sz="2000" b="0" i="1" dirty="0">
                <a:solidFill>
                  <a:srgbClr val="000000"/>
                </a:solidFill>
                <a:effectLst/>
                <a:latin typeface="Open Sans" panose="020B0606030504020204" pitchFamily="34" charset="0"/>
              </a:rPr>
              <a:t>IL-12B </a:t>
            </a:r>
            <a:r>
              <a:rPr lang="en-US" sz="2000" b="0" i="0" dirty="0">
                <a:solidFill>
                  <a:srgbClr val="000000"/>
                </a:solidFill>
                <a:effectLst/>
                <a:latin typeface="Open Sans" panose="020B0606030504020204" pitchFamily="34" charset="0"/>
              </a:rPr>
              <a:t>gene. Turning “off” the </a:t>
            </a:r>
            <a:r>
              <a:rPr lang="en-US" sz="2000" b="0" i="1" dirty="0">
                <a:solidFill>
                  <a:srgbClr val="000000"/>
                </a:solidFill>
                <a:effectLst/>
                <a:latin typeface="Open Sans" panose="020B0606030504020204" pitchFamily="34" charset="0"/>
              </a:rPr>
              <a:t>IL-12B</a:t>
            </a:r>
            <a:r>
              <a:rPr lang="en-US" sz="2000" b="0" i="0" dirty="0">
                <a:solidFill>
                  <a:srgbClr val="000000"/>
                </a:solidFill>
                <a:effectLst/>
                <a:latin typeface="Open Sans" panose="020B0606030504020204" pitchFamily="34" charset="0"/>
              </a:rPr>
              <a:t> gene weakens your immune system and improves the survival of </a:t>
            </a:r>
            <a:r>
              <a:rPr lang="en-US" sz="2000" b="0" i="1" dirty="0">
                <a:solidFill>
                  <a:srgbClr val="000000"/>
                </a:solidFill>
                <a:effectLst/>
                <a:latin typeface="Open Sans" panose="020B0606030504020204" pitchFamily="34" charset="0"/>
              </a:rPr>
              <a:t>Mycobacterium tuberculosis. </a:t>
            </a:r>
            <a:endParaRPr lang="en-US" sz="20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114049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Epigenetics and Health</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lstStyle/>
          <a:p>
            <a:pPr marL="0" indent="0">
              <a:buNone/>
            </a:pPr>
            <a:r>
              <a:rPr lang="en-US" b="1" dirty="0"/>
              <a:t>Infections</a:t>
            </a:r>
          </a:p>
          <a:p>
            <a:pPr marL="0" indent="0">
              <a:buNone/>
            </a:pPr>
            <a:r>
              <a:rPr lang="en-US" dirty="0"/>
              <a:t>Germs can change your epigenetics to weaken your immune system. This helps the germ survive.</a:t>
            </a:r>
          </a:p>
        </p:txBody>
      </p:sp>
      <p:sp>
        <p:nvSpPr>
          <p:cNvPr id="7" name="TextBox 6">
            <a:extLst>
              <a:ext uri="{FF2B5EF4-FFF2-40B4-BE49-F238E27FC236}">
                <a16:creationId xmlns:a16="http://schemas.microsoft.com/office/drawing/2014/main" id="{C7D476E7-FE56-7791-A99F-5C4645CF0CCB}"/>
              </a:ext>
            </a:extLst>
          </p:cNvPr>
          <p:cNvSpPr txBox="1"/>
          <p:nvPr/>
        </p:nvSpPr>
        <p:spPr>
          <a:xfrm>
            <a:off x="7040881" y="365125"/>
            <a:ext cx="4988560" cy="307777"/>
          </a:xfrm>
          <a:prstGeom prst="rect">
            <a:avLst/>
          </a:prstGeom>
          <a:noFill/>
        </p:spPr>
        <p:txBody>
          <a:bodyPr wrap="square" rtlCol="0">
            <a:spAutoFit/>
          </a:bodyPr>
          <a:lstStyle/>
          <a:p>
            <a:pPr algn="l"/>
            <a:r>
              <a:rPr lang="en-US" sz="1400" b="0" i="0" dirty="0">
                <a:solidFill>
                  <a:srgbClr val="000000"/>
                </a:solidFill>
                <a:effectLst/>
                <a:latin typeface="Open Sans" panose="020B0606030504020204" pitchFamily="34" charset="0"/>
              </a:rPr>
              <a:t>Tang Q, Cheng J, Cao X, et al., </a:t>
            </a:r>
            <a:r>
              <a:rPr lang="en-US" sz="1400" b="0" i="1" dirty="0">
                <a:solidFill>
                  <a:srgbClr val="000000"/>
                </a:solidFill>
                <a:effectLst/>
                <a:latin typeface="Open Sans" panose="020B0606030504020204" pitchFamily="34" charset="0"/>
              </a:rPr>
              <a:t>Clin Epigenetics</a:t>
            </a:r>
            <a:r>
              <a:rPr lang="en-US" sz="1400" b="0" i="0" dirty="0">
                <a:solidFill>
                  <a:srgbClr val="000000"/>
                </a:solidFill>
                <a:effectLst/>
                <a:latin typeface="Open Sans" panose="020B0606030504020204" pitchFamily="34" charset="0"/>
              </a:rPr>
              <a:t> 2016; 8: 115</a:t>
            </a:r>
          </a:p>
        </p:txBody>
      </p:sp>
      <p:sp>
        <p:nvSpPr>
          <p:cNvPr id="4" name="TextBox 3">
            <a:extLst>
              <a:ext uri="{FF2B5EF4-FFF2-40B4-BE49-F238E27FC236}">
                <a16:creationId xmlns:a16="http://schemas.microsoft.com/office/drawing/2014/main" id="{0D04D920-E434-E22D-DE8F-B0B52050F9BB}"/>
              </a:ext>
            </a:extLst>
          </p:cNvPr>
          <p:cNvSpPr txBox="1"/>
          <p:nvPr/>
        </p:nvSpPr>
        <p:spPr>
          <a:xfrm>
            <a:off x="513080" y="3222179"/>
            <a:ext cx="11430000" cy="3477875"/>
          </a:xfrm>
          <a:prstGeom prst="rect">
            <a:avLst/>
          </a:prstGeom>
          <a:solidFill>
            <a:schemeClr val="accent1">
              <a:lumMod val="20000"/>
              <a:lumOff val="80000"/>
            </a:schemeClr>
          </a:solidFill>
          <a:ln>
            <a:solidFill>
              <a:schemeClr val="tx1"/>
            </a:solidFill>
          </a:ln>
        </p:spPr>
        <p:txBody>
          <a:bodyPr wrap="square" rtlCol="0">
            <a:spAutoFit/>
          </a:bodyPr>
          <a:lstStyle/>
          <a:p>
            <a:pPr algn="l">
              <a:spcBef>
                <a:spcPts val="1200"/>
              </a:spcBef>
            </a:pPr>
            <a:r>
              <a:rPr lang="en-US" sz="2000" b="1" i="0" dirty="0">
                <a:solidFill>
                  <a:srgbClr val="000000"/>
                </a:solidFill>
                <a:effectLst/>
                <a:latin typeface="Open Sans" panose="020B0606030504020204" pitchFamily="34" charset="0"/>
              </a:rPr>
              <a:t>Cancer</a:t>
            </a:r>
            <a:br>
              <a:rPr lang="en-US" sz="2000" b="1" i="0" dirty="0">
                <a:solidFill>
                  <a:srgbClr val="000000"/>
                </a:solidFill>
                <a:effectLst/>
                <a:latin typeface="Open Sans" panose="020B0606030504020204" pitchFamily="34" charset="0"/>
              </a:rPr>
            </a:br>
            <a:r>
              <a:rPr lang="en-US" sz="2000" b="0" i="0" dirty="0">
                <a:solidFill>
                  <a:srgbClr val="000000"/>
                </a:solidFill>
                <a:effectLst/>
                <a:latin typeface="Open Sans" panose="020B0606030504020204" pitchFamily="34" charset="0"/>
              </a:rPr>
              <a:t>Certain mutations make you more likely to develop cancer. Likewise, some epigenetic changes increase your cancer risk. For example, having a mutation in the </a:t>
            </a:r>
            <a:r>
              <a:rPr lang="en-US" sz="2000" b="0" i="1" u="sng" dirty="0">
                <a:solidFill>
                  <a:srgbClr val="075290"/>
                </a:solidFill>
                <a:effectLst/>
                <a:latin typeface="Open Sans" panose="020B0606030504020204" pitchFamily="34" charset="0"/>
                <a:hlinkClick r:id="rId2"/>
              </a:rPr>
              <a:t>BRCA1</a:t>
            </a:r>
            <a:r>
              <a:rPr lang="en-US" sz="2000" b="0" i="0" u="sng" dirty="0">
                <a:solidFill>
                  <a:srgbClr val="075290"/>
                </a:solidFill>
                <a:effectLst/>
                <a:latin typeface="Open Sans" panose="020B0606030504020204" pitchFamily="34" charset="0"/>
                <a:hlinkClick r:id="rId2"/>
              </a:rPr>
              <a:t> gene</a:t>
            </a:r>
            <a:r>
              <a:rPr lang="en-US" sz="2000" b="0" i="0" dirty="0">
                <a:solidFill>
                  <a:srgbClr val="000000"/>
                </a:solidFill>
                <a:effectLst/>
                <a:latin typeface="Open Sans" panose="020B0606030504020204" pitchFamily="34" charset="0"/>
              </a:rPr>
              <a:t> that prevents it from working properly makes you more likely to get breast and other cancers. Similarly, increased DNA methylation that results in decreased </a:t>
            </a:r>
            <a:r>
              <a:rPr lang="en-US" sz="2000" b="0" i="1" dirty="0">
                <a:solidFill>
                  <a:srgbClr val="000000"/>
                </a:solidFill>
                <a:effectLst/>
                <a:latin typeface="Open Sans" panose="020B0606030504020204" pitchFamily="34" charset="0"/>
              </a:rPr>
              <a:t>BRCA1</a:t>
            </a:r>
            <a:r>
              <a:rPr lang="en-US" sz="2000" b="0" i="0" dirty="0">
                <a:solidFill>
                  <a:srgbClr val="000000"/>
                </a:solidFill>
                <a:effectLst/>
                <a:latin typeface="Open Sans" panose="020B0606030504020204" pitchFamily="34" charset="0"/>
              </a:rPr>
              <a:t> gene expression raises your risk for breast and other cancers. While cancer cells have increased DNA methylation at certain genes, overall DNA methylation levels are lower in cancer cells compared with normal cells. Different types of cancer that look alike can have different DNA methylation patterns. Epigenetics can be used to help determine which type of cancer a person has or can help to find hard to detect cancers earlier. Epigenetics alone cannot diagnose cancer, and cancers would need to be confirmed with further screening tests.</a:t>
            </a:r>
          </a:p>
        </p:txBody>
      </p:sp>
    </p:spTree>
    <p:extLst>
      <p:ext uri="{BB962C8B-B14F-4D97-AF65-F5344CB8AC3E}">
        <p14:creationId xmlns:p14="http://schemas.microsoft.com/office/powerpoint/2010/main" val="3734885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65B0-83D0-2430-3710-9F889A47BF6E}"/>
              </a:ext>
            </a:extLst>
          </p:cNvPr>
          <p:cNvSpPr>
            <a:spLocks noGrp="1"/>
          </p:cNvSpPr>
          <p:nvPr>
            <p:ph type="title"/>
          </p:nvPr>
        </p:nvSpPr>
        <p:spPr/>
        <p:txBody>
          <a:bodyPr/>
          <a:lstStyle/>
          <a:p>
            <a:r>
              <a:rPr lang="en-US" dirty="0"/>
              <a:t>Epigenetics and Health</a:t>
            </a:r>
          </a:p>
        </p:txBody>
      </p:sp>
      <p:sp>
        <p:nvSpPr>
          <p:cNvPr id="3" name="Content Placeholder 2">
            <a:extLst>
              <a:ext uri="{FF2B5EF4-FFF2-40B4-BE49-F238E27FC236}">
                <a16:creationId xmlns:a16="http://schemas.microsoft.com/office/drawing/2014/main" id="{24943B58-4B55-D0FA-DD6C-BFE1D9DDE944}"/>
              </a:ext>
            </a:extLst>
          </p:cNvPr>
          <p:cNvSpPr>
            <a:spLocks noGrp="1"/>
          </p:cNvSpPr>
          <p:nvPr>
            <p:ph idx="1"/>
          </p:nvPr>
        </p:nvSpPr>
        <p:spPr/>
        <p:txBody>
          <a:bodyPr>
            <a:normAutofit/>
          </a:bodyPr>
          <a:lstStyle/>
          <a:p>
            <a:pPr marL="0" indent="0">
              <a:buNone/>
            </a:pPr>
            <a:r>
              <a:rPr lang="en-US" b="1" dirty="0"/>
              <a:t>Nutrition During Pregnancy</a:t>
            </a:r>
          </a:p>
          <a:p>
            <a:pPr marL="0" indent="0">
              <a:buNone/>
            </a:pPr>
            <a:r>
              <a:rPr lang="en-US" dirty="0"/>
              <a:t>A pregnant woman’s environment and behavior during pregnancy, such as whether she eats healthy food, can change the baby’s epigenetics. Some of these changes can remain for decades and might make the child more likely to get certain diseases.</a:t>
            </a:r>
          </a:p>
        </p:txBody>
      </p:sp>
      <p:sp>
        <p:nvSpPr>
          <p:cNvPr id="7" name="TextBox 6">
            <a:extLst>
              <a:ext uri="{FF2B5EF4-FFF2-40B4-BE49-F238E27FC236}">
                <a16:creationId xmlns:a16="http://schemas.microsoft.com/office/drawing/2014/main" id="{C7D476E7-FE56-7791-A99F-5C4645CF0CCB}"/>
              </a:ext>
            </a:extLst>
          </p:cNvPr>
          <p:cNvSpPr txBox="1"/>
          <p:nvPr/>
        </p:nvSpPr>
        <p:spPr>
          <a:xfrm>
            <a:off x="6482080" y="230188"/>
            <a:ext cx="5547361" cy="1384995"/>
          </a:xfrm>
          <a:prstGeom prst="rect">
            <a:avLst/>
          </a:prstGeom>
          <a:noFill/>
        </p:spPr>
        <p:txBody>
          <a:bodyPr wrap="square" rtlCol="0">
            <a:spAutoFit/>
          </a:bodyPr>
          <a:lstStyle/>
          <a:p>
            <a:pPr algn="l"/>
            <a:r>
              <a:rPr lang="en-US" sz="1400" b="0" i="0" dirty="0">
                <a:solidFill>
                  <a:srgbClr val="000000"/>
                </a:solidFill>
                <a:effectLst/>
                <a:latin typeface="Open Sans" panose="020B0606030504020204" pitchFamily="34" charset="0"/>
              </a:rPr>
              <a:t>Roseboom T.,  </a:t>
            </a:r>
            <a:r>
              <a:rPr lang="en-US" sz="1400" b="0" i="1" dirty="0">
                <a:solidFill>
                  <a:srgbClr val="000000"/>
                </a:solidFill>
                <a:effectLst/>
                <a:latin typeface="Open Sans" panose="020B0606030504020204" pitchFamily="34" charset="0"/>
              </a:rPr>
              <a:t>J Endocrinol</a:t>
            </a:r>
            <a:r>
              <a:rPr lang="en-US" sz="1400" b="0" i="0" dirty="0">
                <a:solidFill>
                  <a:srgbClr val="000000"/>
                </a:solidFill>
                <a:effectLst/>
                <a:latin typeface="Open Sans" panose="020B0606030504020204" pitchFamily="34" charset="0"/>
              </a:rPr>
              <a:t> 2019. 242:T135-T144; Heijmans B, Tobi E, Stein A, et al., </a:t>
            </a:r>
            <a:r>
              <a:rPr lang="en-US" sz="1400" b="0" i="1" dirty="0">
                <a:solidFill>
                  <a:srgbClr val="000000"/>
                </a:solidFill>
                <a:effectLst/>
                <a:latin typeface="Open Sans" panose="020B0606030504020204" pitchFamily="34" charset="0"/>
              </a:rPr>
              <a:t>Proc Natl Acad Sci U S A</a:t>
            </a:r>
            <a:r>
              <a:rPr lang="en-US" sz="1400" b="0" i="0" dirty="0">
                <a:solidFill>
                  <a:srgbClr val="000000"/>
                </a:solidFill>
                <a:effectLst/>
                <a:latin typeface="Open Sans" panose="020B0606030504020204" pitchFamily="34" charset="0"/>
              </a:rPr>
              <a:t> 2008; 105: 17046-17049; Tobi E, Lumey L, Talens R, et al., </a:t>
            </a:r>
            <a:r>
              <a:rPr lang="en-US" sz="1400" b="0" i="1" dirty="0">
                <a:solidFill>
                  <a:srgbClr val="000000"/>
                </a:solidFill>
                <a:effectLst/>
                <a:latin typeface="Open Sans" panose="020B0606030504020204" pitchFamily="34" charset="0"/>
              </a:rPr>
              <a:t>Hum Mol Genet</a:t>
            </a:r>
            <a:r>
              <a:rPr lang="en-US" sz="1400" b="0" i="0" dirty="0">
                <a:solidFill>
                  <a:srgbClr val="000000"/>
                </a:solidFill>
                <a:effectLst/>
                <a:latin typeface="Open Sans" panose="020B0606030504020204" pitchFamily="34" charset="0"/>
              </a:rPr>
              <a:t> 2009; 18:4046-53; Tobi E, Slieker R, Luijk R, et al., </a:t>
            </a:r>
            <a:r>
              <a:rPr lang="en-US" sz="1400" b="0" i="1" dirty="0">
                <a:solidFill>
                  <a:srgbClr val="000000"/>
                </a:solidFill>
                <a:effectLst/>
                <a:latin typeface="Open Sans" panose="020B0606030504020204" pitchFamily="34" charset="0"/>
              </a:rPr>
              <a:t>Sci Adv</a:t>
            </a:r>
            <a:r>
              <a:rPr lang="en-US" sz="1400" b="0" i="0" dirty="0">
                <a:solidFill>
                  <a:srgbClr val="000000"/>
                </a:solidFill>
                <a:effectLst/>
                <a:latin typeface="Open Sans" panose="020B0606030504020204" pitchFamily="34" charset="0"/>
              </a:rPr>
              <a:t> 2018; 4:eaao4364; Dayeh T, Tuomi T, Almgren P, et al., </a:t>
            </a:r>
            <a:r>
              <a:rPr lang="en-US" sz="1400" b="0" i="1" dirty="0">
                <a:solidFill>
                  <a:srgbClr val="000000"/>
                </a:solidFill>
                <a:effectLst/>
                <a:latin typeface="Open Sans" panose="020B0606030504020204" pitchFamily="34" charset="0"/>
              </a:rPr>
              <a:t>Epigenetics</a:t>
            </a:r>
            <a:r>
              <a:rPr lang="en-US" sz="1400" b="0" i="0" dirty="0">
                <a:solidFill>
                  <a:srgbClr val="000000"/>
                </a:solidFill>
                <a:effectLst/>
                <a:latin typeface="Open Sans" panose="020B0606030504020204" pitchFamily="34" charset="0"/>
              </a:rPr>
              <a:t> 2016; 7: 482-8; Pidsley R, Dempster E, Troakes C, et al., </a:t>
            </a:r>
            <a:r>
              <a:rPr lang="en-US" sz="1400" b="0" i="1" dirty="0">
                <a:solidFill>
                  <a:srgbClr val="000000"/>
                </a:solidFill>
                <a:effectLst/>
                <a:latin typeface="Open Sans" panose="020B0606030504020204" pitchFamily="34" charset="0"/>
              </a:rPr>
              <a:t>Epigenetics</a:t>
            </a:r>
            <a:r>
              <a:rPr lang="en-US" sz="1400" b="0" i="0" dirty="0">
                <a:solidFill>
                  <a:srgbClr val="000000"/>
                </a:solidFill>
                <a:effectLst/>
                <a:latin typeface="Open Sans" panose="020B0606030504020204" pitchFamily="34" charset="0"/>
              </a:rPr>
              <a:t> 2012; 7:155-163.</a:t>
            </a:r>
          </a:p>
        </p:txBody>
      </p:sp>
      <p:sp>
        <p:nvSpPr>
          <p:cNvPr id="4" name="TextBox 3">
            <a:extLst>
              <a:ext uri="{FF2B5EF4-FFF2-40B4-BE49-F238E27FC236}">
                <a16:creationId xmlns:a16="http://schemas.microsoft.com/office/drawing/2014/main" id="{0D04D920-E434-E22D-DE8F-B0B52050F9BB}"/>
              </a:ext>
            </a:extLst>
          </p:cNvPr>
          <p:cNvSpPr txBox="1"/>
          <p:nvPr/>
        </p:nvSpPr>
        <p:spPr>
          <a:xfrm>
            <a:off x="599441" y="4012913"/>
            <a:ext cx="11430000" cy="2554545"/>
          </a:xfrm>
          <a:prstGeom prst="rect">
            <a:avLst/>
          </a:prstGeom>
          <a:solidFill>
            <a:schemeClr val="accent1">
              <a:lumMod val="20000"/>
              <a:lumOff val="80000"/>
            </a:schemeClr>
          </a:solidFill>
          <a:ln>
            <a:solidFill>
              <a:schemeClr val="tx1"/>
            </a:solidFill>
          </a:ln>
        </p:spPr>
        <p:txBody>
          <a:bodyPr wrap="square" rtlCol="0">
            <a:spAutoFit/>
          </a:bodyPr>
          <a:lstStyle/>
          <a:p>
            <a:pPr algn="l"/>
            <a:r>
              <a:rPr lang="en-US" sz="2000" b="1" i="0" dirty="0">
                <a:solidFill>
                  <a:srgbClr val="000000"/>
                </a:solidFill>
                <a:effectLst/>
                <a:latin typeface="Open Sans" panose="020B0606030504020204" pitchFamily="34" charset="0"/>
              </a:rPr>
              <a:t>Example: Dutch Hunger Winter Famine (1944-1945)</a:t>
            </a:r>
          </a:p>
          <a:p>
            <a:pPr algn="l"/>
            <a:r>
              <a:rPr lang="en-US" sz="2000" b="0" i="0" dirty="0">
                <a:solidFill>
                  <a:srgbClr val="000000"/>
                </a:solidFill>
                <a:effectLst/>
                <a:latin typeface="Open Sans" panose="020B0606030504020204" pitchFamily="34" charset="0"/>
              </a:rPr>
              <a:t>People whose mothers were pregnant with them during the famine were more likely to develop certain diseases such as heart disease, schizophrenia, and type 2 diabetes. Around 60 years after the famine, researchers looked at methylation levels in people whose mothers were pregnant with them during the famine. These people had increased methylation at some genes and decreased methylation at other genes compared with their siblings who were not exposed to famine before their birth. These differences in methylation could help explain why these people had an increased likelihood for certain diseases later in life.</a:t>
            </a:r>
          </a:p>
        </p:txBody>
      </p:sp>
    </p:spTree>
    <p:extLst>
      <p:ext uri="{BB962C8B-B14F-4D97-AF65-F5344CB8AC3E}">
        <p14:creationId xmlns:p14="http://schemas.microsoft.com/office/powerpoint/2010/main" val="4093969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7F77D-6510-1937-B99E-9345A32197C1}"/>
              </a:ext>
            </a:extLst>
          </p:cNvPr>
          <p:cNvSpPr>
            <a:spLocks noGrp="1"/>
          </p:cNvSpPr>
          <p:nvPr>
            <p:ph type="title"/>
          </p:nvPr>
        </p:nvSpPr>
        <p:spPr/>
        <p:txBody>
          <a:bodyPr/>
          <a:lstStyle/>
          <a:p>
            <a:r>
              <a:rPr lang="en-US" dirty="0"/>
              <a:t>Intervention Approaches in Epigenetics</a:t>
            </a:r>
          </a:p>
        </p:txBody>
      </p:sp>
      <p:sp>
        <p:nvSpPr>
          <p:cNvPr id="3" name="Content Placeholder 2">
            <a:extLst>
              <a:ext uri="{FF2B5EF4-FFF2-40B4-BE49-F238E27FC236}">
                <a16:creationId xmlns:a16="http://schemas.microsoft.com/office/drawing/2014/main" id="{A8B2D0D8-909E-2C85-41BB-124F88482466}"/>
              </a:ext>
            </a:extLst>
          </p:cNvPr>
          <p:cNvSpPr>
            <a:spLocks noGrp="1"/>
          </p:cNvSpPr>
          <p:nvPr>
            <p:ph idx="1"/>
          </p:nvPr>
        </p:nvSpPr>
        <p:spPr/>
        <p:txBody>
          <a:bodyPr/>
          <a:lstStyle/>
          <a:p>
            <a:r>
              <a:rPr lang="en-US" dirty="0"/>
              <a:t>Dietary modifications</a:t>
            </a:r>
          </a:p>
          <a:p>
            <a:r>
              <a:rPr lang="en-US" dirty="0"/>
              <a:t>Exercise</a:t>
            </a:r>
          </a:p>
          <a:p>
            <a:r>
              <a:rPr lang="en-US" dirty="0"/>
              <a:t>Pharmaceutical (ex., zebularine – DNA methyltransferase inhibitor)</a:t>
            </a:r>
          </a:p>
          <a:p>
            <a:endParaRPr lang="en-US" dirty="0"/>
          </a:p>
          <a:p>
            <a:r>
              <a:rPr lang="en-US" dirty="0"/>
              <a:t>Other lifestyle approaches may be effective</a:t>
            </a:r>
          </a:p>
          <a:p>
            <a:pPr lvl="1"/>
            <a:r>
              <a:rPr lang="en-US" dirty="0"/>
              <a:t>Stress</a:t>
            </a:r>
          </a:p>
          <a:p>
            <a:pPr lvl="1"/>
            <a:r>
              <a:rPr lang="en-US" dirty="0"/>
              <a:t>Hormones</a:t>
            </a:r>
          </a:p>
          <a:p>
            <a:pPr lvl="1"/>
            <a:r>
              <a:rPr lang="en-US" dirty="0"/>
              <a:t>Drugs </a:t>
            </a:r>
          </a:p>
          <a:p>
            <a:pPr lvl="1"/>
            <a:r>
              <a:rPr lang="en-US" dirty="0"/>
              <a:t>Environment </a:t>
            </a:r>
          </a:p>
          <a:p>
            <a:endParaRPr lang="en-US" dirty="0"/>
          </a:p>
        </p:txBody>
      </p:sp>
    </p:spTree>
    <p:extLst>
      <p:ext uri="{BB962C8B-B14F-4D97-AF65-F5344CB8AC3E}">
        <p14:creationId xmlns:p14="http://schemas.microsoft.com/office/powerpoint/2010/main" val="3509341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A2A0-8C18-53A1-AE61-8B20857CC2B9}"/>
              </a:ext>
            </a:extLst>
          </p:cNvPr>
          <p:cNvSpPr>
            <a:spLocks noGrp="1"/>
          </p:cNvSpPr>
          <p:nvPr>
            <p:ph type="title"/>
          </p:nvPr>
        </p:nvSpPr>
        <p:spPr>
          <a:xfrm>
            <a:off x="838200" y="365125"/>
            <a:ext cx="10515600" cy="1727835"/>
          </a:xfrm>
        </p:spPr>
        <p:txBody>
          <a:bodyPr>
            <a:noAutofit/>
          </a:bodyPr>
          <a:lstStyle/>
          <a:p>
            <a:r>
              <a:rPr lang="en-US" sz="2800" b="1" u="sng" dirty="0"/>
              <a:t>Exemplar</a:t>
            </a:r>
            <a:r>
              <a:rPr lang="en-US" sz="2800" dirty="0"/>
              <a:t>: Nowak et al. (2022)</a:t>
            </a:r>
            <a:br>
              <a:rPr lang="en-US" sz="2800" dirty="0"/>
            </a:br>
            <a:r>
              <a:rPr lang="en-US" sz="2800" dirty="0"/>
              <a:t>DNA Methylation Patterns of Glucocorticoid Pathway Genes in Preterm Birth Among Black Women</a:t>
            </a:r>
          </a:p>
        </p:txBody>
      </p:sp>
      <p:sp>
        <p:nvSpPr>
          <p:cNvPr id="3" name="Content Placeholder 2">
            <a:extLst>
              <a:ext uri="{FF2B5EF4-FFF2-40B4-BE49-F238E27FC236}">
                <a16:creationId xmlns:a16="http://schemas.microsoft.com/office/drawing/2014/main" id="{933374EA-5C7E-AE4A-10CA-27105FA122E6}"/>
              </a:ext>
            </a:extLst>
          </p:cNvPr>
          <p:cNvSpPr>
            <a:spLocks noGrp="1"/>
          </p:cNvSpPr>
          <p:nvPr>
            <p:ph idx="1"/>
          </p:nvPr>
        </p:nvSpPr>
        <p:spPr/>
        <p:txBody>
          <a:bodyPr/>
          <a:lstStyle/>
          <a:p>
            <a:endParaRPr lang="en-US" dirty="0"/>
          </a:p>
          <a:p>
            <a:r>
              <a:rPr lang="en-US" dirty="0"/>
              <a:t>What was their question?</a:t>
            </a:r>
          </a:p>
          <a:p>
            <a:r>
              <a:rPr lang="en-US" dirty="0"/>
              <a:t>What methods were used?</a:t>
            </a:r>
          </a:p>
          <a:p>
            <a:r>
              <a:rPr lang="en-US" dirty="0"/>
              <a:t>Why did they choose these methods to answer their question?</a:t>
            </a:r>
          </a:p>
          <a:p>
            <a:r>
              <a:rPr lang="en-US" dirty="0"/>
              <a:t>How easy were the results to interpret?</a:t>
            </a:r>
          </a:p>
        </p:txBody>
      </p:sp>
    </p:spTree>
    <p:extLst>
      <p:ext uri="{BB962C8B-B14F-4D97-AF65-F5344CB8AC3E}">
        <p14:creationId xmlns:p14="http://schemas.microsoft.com/office/powerpoint/2010/main" val="237311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BD54-6E32-B21B-5B6C-3189F1DDF789}"/>
              </a:ext>
            </a:extLst>
          </p:cNvPr>
          <p:cNvSpPr>
            <a:spLocks noGrp="1"/>
          </p:cNvSpPr>
          <p:nvPr>
            <p:ph type="title"/>
          </p:nvPr>
        </p:nvSpPr>
        <p:spPr/>
        <p:txBody>
          <a:bodyPr/>
          <a:lstStyle/>
          <a:p>
            <a:r>
              <a:rPr lang="en-US" dirty="0"/>
              <a:t>Discussion – A Quick Review</a:t>
            </a:r>
          </a:p>
        </p:txBody>
      </p:sp>
      <p:sp>
        <p:nvSpPr>
          <p:cNvPr id="3" name="Content Placeholder 2">
            <a:extLst>
              <a:ext uri="{FF2B5EF4-FFF2-40B4-BE49-F238E27FC236}">
                <a16:creationId xmlns:a16="http://schemas.microsoft.com/office/drawing/2014/main" id="{CDFE3BFC-4F6C-1402-7A13-90C79C438DA9}"/>
              </a:ext>
            </a:extLst>
          </p:cNvPr>
          <p:cNvSpPr>
            <a:spLocks noGrp="1"/>
          </p:cNvSpPr>
          <p:nvPr>
            <p:ph idx="1"/>
          </p:nvPr>
        </p:nvSpPr>
        <p:spPr/>
        <p:txBody>
          <a:bodyPr/>
          <a:lstStyle/>
          <a:p>
            <a:pPr marL="0" indent="0">
              <a:buNone/>
            </a:pPr>
            <a:r>
              <a:rPr lang="en-US" b="1" dirty="0"/>
              <a:t>You are working with a man who has been diagnosed with Huntington disease, an autosomal dominant disorder. In describing the disease to him, the doctor tells him that this disease interferes with the genetic control of cellular function.</a:t>
            </a:r>
          </a:p>
          <a:p>
            <a:pPr marL="0" indent="0">
              <a:buNone/>
            </a:pPr>
            <a:r>
              <a:rPr lang="en-US" dirty="0"/>
              <a:t>a. His 15-year-old son is confused by how genes control the function of the cell. How would you explain this to him in a way he could understand?</a:t>
            </a:r>
          </a:p>
          <a:p>
            <a:pPr marL="0" indent="0">
              <a:buNone/>
            </a:pPr>
            <a:r>
              <a:rPr lang="en-US" dirty="0"/>
              <a:t>b. After your explanation, the son asks why DNA repair mechanisms failed for his father. How would you explain this further?</a:t>
            </a:r>
          </a:p>
          <a:p>
            <a:pPr marL="0" indent="0">
              <a:buNone/>
            </a:pPr>
            <a:endParaRPr lang="en-US" dirty="0"/>
          </a:p>
        </p:txBody>
      </p:sp>
    </p:spTree>
    <p:extLst>
      <p:ext uri="{BB962C8B-B14F-4D97-AF65-F5344CB8AC3E}">
        <p14:creationId xmlns:p14="http://schemas.microsoft.com/office/powerpoint/2010/main" val="784935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E90F-BF41-34DF-9BC0-D86C0A21790E}"/>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098B9E8A-C850-0286-A960-814690952624}"/>
              </a:ext>
            </a:extLst>
          </p:cNvPr>
          <p:cNvSpPr>
            <a:spLocks noGrp="1"/>
          </p:cNvSpPr>
          <p:nvPr>
            <p:ph idx="1"/>
          </p:nvPr>
        </p:nvSpPr>
        <p:spPr/>
        <p:txBody>
          <a:bodyPr/>
          <a:lstStyle/>
          <a:p>
            <a:r>
              <a:rPr lang="en-US" dirty="0"/>
              <a:t>There are high rates of pre-term birth in the US, with higher rates among non-Hispanic Black women as compared to other race/ethnic groups</a:t>
            </a:r>
          </a:p>
          <a:p>
            <a:r>
              <a:rPr lang="en-US" dirty="0"/>
              <a:t>Psychological stress is proposed as a risk factor, but biological mechanisms underlying this association is still unknown</a:t>
            </a:r>
          </a:p>
          <a:p>
            <a:r>
              <a:rPr lang="en-US" dirty="0"/>
              <a:t>Stress is thought to be a driver of epigenetic modifications, such as DNA methylation</a:t>
            </a:r>
          </a:p>
          <a:p>
            <a:r>
              <a:rPr lang="en-US" dirty="0"/>
              <a:t>Purpose: examine differences in stress-related glucocorticoid genes between Black women with preterm birth versus term birth</a:t>
            </a:r>
          </a:p>
        </p:txBody>
      </p:sp>
      <p:sp>
        <p:nvSpPr>
          <p:cNvPr id="4" name="TextBox 3">
            <a:extLst>
              <a:ext uri="{FF2B5EF4-FFF2-40B4-BE49-F238E27FC236}">
                <a16:creationId xmlns:a16="http://schemas.microsoft.com/office/drawing/2014/main" id="{8C154CD4-B434-EBCB-42FD-285277ED9F7C}"/>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spTree>
    <p:extLst>
      <p:ext uri="{BB962C8B-B14F-4D97-AF65-F5344CB8AC3E}">
        <p14:creationId xmlns:p14="http://schemas.microsoft.com/office/powerpoint/2010/main" val="1800777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639054-08B4-4757-E0B8-B109EA794400}"/>
              </a:ext>
            </a:extLst>
          </p:cNvPr>
          <p:cNvPicPr>
            <a:picLocks noChangeAspect="1"/>
          </p:cNvPicPr>
          <p:nvPr/>
        </p:nvPicPr>
        <p:blipFill>
          <a:blip r:embed="rId2"/>
          <a:stretch>
            <a:fillRect/>
          </a:stretch>
        </p:blipFill>
        <p:spPr>
          <a:xfrm>
            <a:off x="3348585" y="230188"/>
            <a:ext cx="8683019" cy="6582290"/>
          </a:xfrm>
          <a:prstGeom prst="rect">
            <a:avLst/>
          </a:prstGeom>
        </p:spPr>
      </p:pic>
      <p:sp>
        <p:nvSpPr>
          <p:cNvPr id="2" name="Title 1">
            <a:extLst>
              <a:ext uri="{FF2B5EF4-FFF2-40B4-BE49-F238E27FC236}">
                <a16:creationId xmlns:a16="http://schemas.microsoft.com/office/drawing/2014/main" id="{3449E90F-BF41-34DF-9BC0-D86C0A21790E}"/>
              </a:ext>
            </a:extLst>
          </p:cNvPr>
          <p:cNvSpPr>
            <a:spLocks noGrp="1"/>
          </p:cNvSpPr>
          <p:nvPr>
            <p:ph type="title"/>
          </p:nvPr>
        </p:nvSpPr>
        <p:spPr/>
        <p:txBody>
          <a:bodyPr>
            <a:normAutofit/>
          </a:bodyPr>
          <a:lstStyle/>
          <a:p>
            <a:r>
              <a:rPr lang="en-US" sz="3600" dirty="0"/>
              <a:t>Framework</a:t>
            </a:r>
          </a:p>
        </p:txBody>
      </p:sp>
      <p:sp>
        <p:nvSpPr>
          <p:cNvPr id="3" name="Content Placeholder 2">
            <a:extLst>
              <a:ext uri="{FF2B5EF4-FFF2-40B4-BE49-F238E27FC236}">
                <a16:creationId xmlns:a16="http://schemas.microsoft.com/office/drawing/2014/main" id="{098B9E8A-C850-0286-A960-814690952624}"/>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8C154CD4-B434-EBCB-42FD-285277ED9F7C}"/>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spTree>
    <p:extLst>
      <p:ext uri="{BB962C8B-B14F-4D97-AF65-F5344CB8AC3E}">
        <p14:creationId xmlns:p14="http://schemas.microsoft.com/office/powerpoint/2010/main" val="4217886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C47FF-9013-2B3B-20FF-5889B560820F}"/>
              </a:ext>
            </a:extLst>
          </p:cNvPr>
          <p:cNvSpPr>
            <a:spLocks noGrp="1"/>
          </p:cNvSpPr>
          <p:nvPr>
            <p:ph type="title"/>
          </p:nvPr>
        </p:nvSpPr>
        <p:spPr/>
        <p:txBody>
          <a:bodyPr/>
          <a:lstStyle/>
          <a:p>
            <a:r>
              <a:rPr lang="en-US" dirty="0"/>
              <a:t>DNA Methylation – CpG Islands</a:t>
            </a:r>
          </a:p>
        </p:txBody>
      </p:sp>
      <p:sp>
        <p:nvSpPr>
          <p:cNvPr id="3" name="Content Placeholder 2">
            <a:extLst>
              <a:ext uri="{FF2B5EF4-FFF2-40B4-BE49-F238E27FC236}">
                <a16:creationId xmlns:a16="http://schemas.microsoft.com/office/drawing/2014/main" id="{9C73B5B9-FDA7-6585-201E-11A10A49FF2F}"/>
              </a:ext>
            </a:extLst>
          </p:cNvPr>
          <p:cNvSpPr>
            <a:spLocks noGrp="1"/>
          </p:cNvSpPr>
          <p:nvPr>
            <p:ph idx="1"/>
          </p:nvPr>
        </p:nvSpPr>
        <p:spPr>
          <a:xfrm>
            <a:off x="838200" y="1825625"/>
            <a:ext cx="5450457" cy="4351338"/>
          </a:xfrm>
        </p:spPr>
        <p:txBody>
          <a:bodyPr>
            <a:normAutofit/>
          </a:bodyPr>
          <a:lstStyle/>
          <a:p>
            <a:r>
              <a:rPr lang="en-US" sz="2400" b="0" i="0" dirty="0">
                <a:solidFill>
                  <a:srgbClr val="202124"/>
                </a:solidFill>
                <a:effectLst/>
                <a:latin typeface="Roboto" panose="02000000000000000000" pitchFamily="2" charset="0"/>
              </a:rPr>
              <a:t>C (cytosine) base followed immediately by a G (guanine) base (a CpG) is rare in vertebrate DNA because the cytosines in such an arrangement tend to be methylated</a:t>
            </a:r>
          </a:p>
          <a:p>
            <a:r>
              <a:rPr lang="en-US" sz="2400" b="0" i="0" dirty="0">
                <a:solidFill>
                  <a:srgbClr val="202124"/>
                </a:solidFill>
                <a:effectLst/>
                <a:latin typeface="Roboto" panose="02000000000000000000" pitchFamily="2" charset="0"/>
              </a:rPr>
              <a:t>CpG islands typically occur </a:t>
            </a:r>
            <a:r>
              <a:rPr lang="en-US" sz="2400" b="1" i="0" dirty="0">
                <a:solidFill>
                  <a:srgbClr val="202124"/>
                </a:solidFill>
                <a:effectLst/>
                <a:latin typeface="Roboto" panose="02000000000000000000" pitchFamily="2" charset="0"/>
              </a:rPr>
              <a:t>at or near the transcription start site of genes, particularly housekeeping genes, in vertebrates</a:t>
            </a:r>
            <a:r>
              <a:rPr lang="en-US" sz="2400" b="0" i="0" dirty="0">
                <a:solidFill>
                  <a:srgbClr val="202124"/>
                </a:solidFill>
                <a:effectLst/>
                <a:latin typeface="Roboto" panose="02000000000000000000" pitchFamily="2" charset="0"/>
              </a:rPr>
              <a:t>. </a:t>
            </a:r>
            <a:endParaRPr lang="en-US" sz="2400" dirty="0"/>
          </a:p>
        </p:txBody>
      </p:sp>
      <p:pic>
        <p:nvPicPr>
          <p:cNvPr id="2050" name="Picture 2" descr="CpG island hypermethylation and tumor suppressor genes: a booming present,  a brighter future | Oncogene">
            <a:extLst>
              <a:ext uri="{FF2B5EF4-FFF2-40B4-BE49-F238E27FC236}">
                <a16:creationId xmlns:a16="http://schemas.microsoft.com/office/drawing/2014/main" id="{54D9A187-540B-419A-149B-E8AFF7D85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657" y="1690688"/>
            <a:ext cx="5382979" cy="38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30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4C5-26B0-C67F-C562-29D174227A96}"/>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4B3ADFB0-C059-BBA7-7D7D-456F9C6A2BD8}"/>
              </a:ext>
            </a:extLst>
          </p:cNvPr>
          <p:cNvSpPr>
            <a:spLocks noGrp="1"/>
          </p:cNvSpPr>
          <p:nvPr>
            <p:ph idx="1"/>
          </p:nvPr>
        </p:nvSpPr>
        <p:spPr/>
        <p:txBody>
          <a:bodyPr/>
          <a:lstStyle/>
          <a:p>
            <a:r>
              <a:rPr lang="en-US" dirty="0"/>
              <a:t>Examined DNA methylation of 6 candidate genes in glucocorticoid pathway</a:t>
            </a:r>
          </a:p>
          <a:p>
            <a:r>
              <a:rPr lang="en-US" dirty="0"/>
              <a:t>Study design: case-control study</a:t>
            </a:r>
          </a:p>
          <a:p>
            <a:r>
              <a:rPr lang="en-US" dirty="0"/>
              <a:t>Sample – self-identified Black or African American women ages 18-45 years of age, 8-18 weeks gestation</a:t>
            </a:r>
          </a:p>
          <a:p>
            <a:pPr lvl="1"/>
            <a:r>
              <a:rPr lang="en-US" dirty="0"/>
              <a:t>Detroit and Columbus</a:t>
            </a:r>
          </a:p>
          <a:p>
            <a:r>
              <a:rPr lang="en-US" dirty="0"/>
              <a:t>Cells from whole blood were used for DNA extraction</a:t>
            </a:r>
          </a:p>
        </p:txBody>
      </p:sp>
      <p:sp>
        <p:nvSpPr>
          <p:cNvPr id="4" name="TextBox 3">
            <a:extLst>
              <a:ext uri="{FF2B5EF4-FFF2-40B4-BE49-F238E27FC236}">
                <a16:creationId xmlns:a16="http://schemas.microsoft.com/office/drawing/2014/main" id="{C26D54B5-4B61-7231-1F78-374EFD0F0F1D}"/>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spTree>
    <p:extLst>
      <p:ext uri="{BB962C8B-B14F-4D97-AF65-F5344CB8AC3E}">
        <p14:creationId xmlns:p14="http://schemas.microsoft.com/office/powerpoint/2010/main" val="1473424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BC1B-9E5C-9A3C-2203-AC417E195DB5}"/>
              </a:ext>
            </a:extLst>
          </p:cNvPr>
          <p:cNvSpPr>
            <a:spLocks noGrp="1"/>
          </p:cNvSpPr>
          <p:nvPr>
            <p:ph type="title"/>
          </p:nvPr>
        </p:nvSpPr>
        <p:spPr/>
        <p:txBody>
          <a:bodyPr/>
          <a:lstStyle/>
          <a:p>
            <a:r>
              <a:rPr lang="en-US" dirty="0"/>
              <a:t>Methods – Target Genes</a:t>
            </a:r>
          </a:p>
        </p:txBody>
      </p:sp>
      <p:sp>
        <p:nvSpPr>
          <p:cNvPr id="3" name="Content Placeholder 2">
            <a:extLst>
              <a:ext uri="{FF2B5EF4-FFF2-40B4-BE49-F238E27FC236}">
                <a16:creationId xmlns:a16="http://schemas.microsoft.com/office/drawing/2014/main" id="{6063236D-6471-BFD9-5C40-21DC866E978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53C96B86-1B92-9D64-D942-2154A4018450}"/>
              </a:ext>
            </a:extLst>
          </p:cNvPr>
          <p:cNvPicPr>
            <a:picLocks noChangeAspect="1"/>
          </p:cNvPicPr>
          <p:nvPr/>
        </p:nvPicPr>
        <p:blipFill>
          <a:blip r:embed="rId2"/>
          <a:stretch>
            <a:fillRect/>
          </a:stretch>
        </p:blipFill>
        <p:spPr>
          <a:xfrm>
            <a:off x="637964" y="1574993"/>
            <a:ext cx="11177576" cy="4730915"/>
          </a:xfrm>
          <a:prstGeom prst="rect">
            <a:avLst/>
          </a:prstGeom>
        </p:spPr>
      </p:pic>
    </p:spTree>
    <p:extLst>
      <p:ext uri="{BB962C8B-B14F-4D97-AF65-F5344CB8AC3E}">
        <p14:creationId xmlns:p14="http://schemas.microsoft.com/office/powerpoint/2010/main" val="4025309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94C5-26B0-C67F-C562-29D174227A96}"/>
              </a:ext>
            </a:extLst>
          </p:cNvPr>
          <p:cNvSpPr>
            <a:spLocks noGrp="1"/>
          </p:cNvSpPr>
          <p:nvPr>
            <p:ph type="title"/>
          </p:nvPr>
        </p:nvSpPr>
        <p:spPr/>
        <p:txBody>
          <a:bodyPr/>
          <a:lstStyle/>
          <a:p>
            <a:r>
              <a:rPr lang="en-US" dirty="0"/>
              <a:t>Methods – Variables and Measures</a:t>
            </a:r>
          </a:p>
        </p:txBody>
      </p:sp>
      <p:sp>
        <p:nvSpPr>
          <p:cNvPr id="3" name="Content Placeholder 2">
            <a:extLst>
              <a:ext uri="{FF2B5EF4-FFF2-40B4-BE49-F238E27FC236}">
                <a16:creationId xmlns:a16="http://schemas.microsoft.com/office/drawing/2014/main" id="{4B3ADFB0-C059-BBA7-7D7D-456F9C6A2BD8}"/>
              </a:ext>
            </a:extLst>
          </p:cNvPr>
          <p:cNvSpPr>
            <a:spLocks noGrp="1"/>
          </p:cNvSpPr>
          <p:nvPr>
            <p:ph idx="1"/>
          </p:nvPr>
        </p:nvSpPr>
        <p:spPr>
          <a:xfrm>
            <a:off x="552091" y="1825625"/>
            <a:ext cx="4875364" cy="4351338"/>
          </a:xfrm>
        </p:spPr>
        <p:txBody>
          <a:bodyPr>
            <a:normAutofit fontScale="92500" lnSpcReduction="10000"/>
          </a:bodyPr>
          <a:lstStyle/>
          <a:p>
            <a:r>
              <a:rPr lang="en-US" dirty="0"/>
              <a:t>DNA methylation</a:t>
            </a:r>
          </a:p>
          <a:p>
            <a:pPr lvl="1"/>
            <a:r>
              <a:rPr lang="en-US" dirty="0"/>
              <a:t>Bead array technology - uses silica microbeads</a:t>
            </a:r>
            <a:r>
              <a:rPr lang="en-US" b="0" i="0" dirty="0">
                <a:solidFill>
                  <a:srgbClr val="444648"/>
                </a:solidFill>
                <a:effectLst/>
                <a:latin typeface="Inter"/>
              </a:rPr>
              <a:t> coated with multiple copies of an oligonucleotide probe targeting a specific locus in the genome</a:t>
            </a:r>
          </a:p>
          <a:p>
            <a:pPr lvl="1"/>
            <a:r>
              <a:rPr lang="en-US" b="0" i="0" dirty="0">
                <a:solidFill>
                  <a:srgbClr val="444648"/>
                </a:solidFill>
                <a:effectLst/>
                <a:latin typeface="Inter"/>
              </a:rPr>
              <a:t>DNA fragments pass over the bead and binds to a complementary sequence in the sample DNA</a:t>
            </a:r>
          </a:p>
          <a:p>
            <a:pPr lvl="1"/>
            <a:r>
              <a:rPr lang="en-US" b="0" i="0" dirty="0">
                <a:solidFill>
                  <a:srgbClr val="444648"/>
                </a:solidFill>
                <a:effectLst/>
                <a:latin typeface="Inter"/>
              </a:rPr>
              <a:t>When excited by a laser, the nucleotide label emits a signal. The intensity of that signal conveys information about the allelic ratio at that locus.</a:t>
            </a:r>
            <a:endParaRPr lang="en-US" dirty="0"/>
          </a:p>
          <a:p>
            <a:endParaRPr lang="en-US" dirty="0"/>
          </a:p>
        </p:txBody>
      </p:sp>
      <p:sp>
        <p:nvSpPr>
          <p:cNvPr id="4" name="TextBox 3">
            <a:extLst>
              <a:ext uri="{FF2B5EF4-FFF2-40B4-BE49-F238E27FC236}">
                <a16:creationId xmlns:a16="http://schemas.microsoft.com/office/drawing/2014/main" id="{C26D54B5-4B61-7231-1F78-374EFD0F0F1D}"/>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pic>
        <p:nvPicPr>
          <p:cNvPr id="5" name="Picture 4">
            <a:extLst>
              <a:ext uri="{FF2B5EF4-FFF2-40B4-BE49-F238E27FC236}">
                <a16:creationId xmlns:a16="http://schemas.microsoft.com/office/drawing/2014/main" id="{93210BCC-32CC-7AF2-94C2-9208AC69E00D}"/>
              </a:ext>
            </a:extLst>
          </p:cNvPr>
          <p:cNvPicPr>
            <a:picLocks noChangeAspect="1"/>
          </p:cNvPicPr>
          <p:nvPr/>
        </p:nvPicPr>
        <p:blipFill>
          <a:blip r:embed="rId2"/>
          <a:stretch>
            <a:fillRect/>
          </a:stretch>
        </p:blipFill>
        <p:spPr>
          <a:xfrm>
            <a:off x="6096000" y="1362225"/>
            <a:ext cx="5363932" cy="3461777"/>
          </a:xfrm>
          <a:prstGeom prst="rect">
            <a:avLst/>
          </a:prstGeom>
        </p:spPr>
      </p:pic>
      <p:sp>
        <p:nvSpPr>
          <p:cNvPr id="6" name="TextBox 5">
            <a:extLst>
              <a:ext uri="{FF2B5EF4-FFF2-40B4-BE49-F238E27FC236}">
                <a16:creationId xmlns:a16="http://schemas.microsoft.com/office/drawing/2014/main" id="{187DB992-314B-94BD-D1FA-EDCC68889374}"/>
              </a:ext>
            </a:extLst>
          </p:cNvPr>
          <p:cNvSpPr txBox="1"/>
          <p:nvPr/>
        </p:nvSpPr>
        <p:spPr>
          <a:xfrm>
            <a:off x="6091949" y="4899804"/>
            <a:ext cx="5363931" cy="1200329"/>
          </a:xfrm>
          <a:prstGeom prst="rect">
            <a:avLst/>
          </a:prstGeom>
          <a:noFill/>
        </p:spPr>
        <p:txBody>
          <a:bodyPr wrap="square" rtlCol="0">
            <a:spAutoFit/>
          </a:bodyPr>
          <a:lstStyle/>
          <a:p>
            <a:r>
              <a:rPr lang="en-US" b="0" i="0" dirty="0">
                <a:solidFill>
                  <a:srgbClr val="444648"/>
                </a:solidFill>
                <a:effectLst/>
                <a:latin typeface="Inter"/>
              </a:rPr>
              <a:t>Each assay genotypes a locus using two color readouts: one color for each allele. The relative intensity of the two colors indicate whether a genotype is heterozygous or homozygous at that locus.</a:t>
            </a:r>
            <a:endParaRPr lang="en-US" dirty="0"/>
          </a:p>
        </p:txBody>
      </p:sp>
    </p:spTree>
    <p:extLst>
      <p:ext uri="{BB962C8B-B14F-4D97-AF65-F5344CB8AC3E}">
        <p14:creationId xmlns:p14="http://schemas.microsoft.com/office/powerpoint/2010/main" val="1612089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8697-53AD-DAA6-2F54-DE4059AB7F13}"/>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25927757-08F5-4C06-0126-55B75389A031}"/>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F1F09D81-5DB6-0E2F-07FD-14E34B7A707C}"/>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pic>
        <p:nvPicPr>
          <p:cNvPr id="6" name="Picture 5">
            <a:extLst>
              <a:ext uri="{FF2B5EF4-FFF2-40B4-BE49-F238E27FC236}">
                <a16:creationId xmlns:a16="http://schemas.microsoft.com/office/drawing/2014/main" id="{19754192-2498-7342-8907-7C0A76FEFCCA}"/>
              </a:ext>
            </a:extLst>
          </p:cNvPr>
          <p:cNvPicPr>
            <a:picLocks noChangeAspect="1"/>
          </p:cNvPicPr>
          <p:nvPr/>
        </p:nvPicPr>
        <p:blipFill>
          <a:blip r:embed="rId2"/>
          <a:stretch>
            <a:fillRect/>
          </a:stretch>
        </p:blipFill>
        <p:spPr>
          <a:xfrm>
            <a:off x="3160715" y="533601"/>
            <a:ext cx="7751700" cy="6278877"/>
          </a:xfrm>
          <a:prstGeom prst="rect">
            <a:avLst/>
          </a:prstGeom>
        </p:spPr>
      </p:pic>
    </p:spTree>
    <p:extLst>
      <p:ext uri="{BB962C8B-B14F-4D97-AF65-F5344CB8AC3E}">
        <p14:creationId xmlns:p14="http://schemas.microsoft.com/office/powerpoint/2010/main" val="3031033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8697-53AD-DAA6-2F54-DE4059AB7F13}"/>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25927757-08F5-4C06-0126-55B75389A031}"/>
              </a:ext>
            </a:extLst>
          </p:cNvPr>
          <p:cNvSpPr>
            <a:spLocks noGrp="1"/>
          </p:cNvSpPr>
          <p:nvPr>
            <p:ph idx="1"/>
          </p:nvPr>
        </p:nvSpPr>
        <p:spPr/>
        <p:txBody>
          <a:bodyPr/>
          <a:lstStyle/>
          <a:p>
            <a:r>
              <a:rPr lang="en-US" dirty="0"/>
              <a:t>Four CpG sites in 2 genes were differentially methylated between women with preterm birth and term birth</a:t>
            </a:r>
          </a:p>
        </p:txBody>
      </p:sp>
      <p:sp>
        <p:nvSpPr>
          <p:cNvPr id="4" name="TextBox 3">
            <a:extLst>
              <a:ext uri="{FF2B5EF4-FFF2-40B4-BE49-F238E27FC236}">
                <a16:creationId xmlns:a16="http://schemas.microsoft.com/office/drawing/2014/main" id="{F1F09D81-5DB6-0E2F-07FD-14E34B7A707C}"/>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pic>
        <p:nvPicPr>
          <p:cNvPr id="6" name="Picture 5">
            <a:extLst>
              <a:ext uri="{FF2B5EF4-FFF2-40B4-BE49-F238E27FC236}">
                <a16:creationId xmlns:a16="http://schemas.microsoft.com/office/drawing/2014/main" id="{A86B3A98-F750-0B7A-D2C0-CC0B587EA793}"/>
              </a:ext>
            </a:extLst>
          </p:cNvPr>
          <p:cNvPicPr>
            <a:picLocks noChangeAspect="1"/>
          </p:cNvPicPr>
          <p:nvPr/>
        </p:nvPicPr>
        <p:blipFill>
          <a:blip r:embed="rId2"/>
          <a:stretch>
            <a:fillRect/>
          </a:stretch>
        </p:blipFill>
        <p:spPr>
          <a:xfrm>
            <a:off x="172563" y="3167421"/>
            <a:ext cx="11806071" cy="2526013"/>
          </a:xfrm>
          <a:prstGeom prst="rect">
            <a:avLst/>
          </a:prstGeom>
        </p:spPr>
      </p:pic>
    </p:spTree>
    <p:extLst>
      <p:ext uri="{BB962C8B-B14F-4D97-AF65-F5344CB8AC3E}">
        <p14:creationId xmlns:p14="http://schemas.microsoft.com/office/powerpoint/2010/main" val="1391214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8697-53AD-DAA6-2F54-DE4059AB7F13}"/>
              </a:ext>
            </a:extLst>
          </p:cNvPr>
          <p:cNvSpPr>
            <a:spLocks noGrp="1"/>
          </p:cNvSpPr>
          <p:nvPr>
            <p:ph type="title"/>
          </p:nvPr>
        </p:nvSpPr>
        <p:spPr/>
        <p:txBody>
          <a:bodyPr/>
          <a:lstStyle/>
          <a:p>
            <a:r>
              <a:rPr lang="en-US" dirty="0"/>
              <a:t>Discussion – Strengths and Limitations</a:t>
            </a:r>
          </a:p>
        </p:txBody>
      </p:sp>
      <p:sp>
        <p:nvSpPr>
          <p:cNvPr id="3" name="Content Placeholder 2">
            <a:extLst>
              <a:ext uri="{FF2B5EF4-FFF2-40B4-BE49-F238E27FC236}">
                <a16:creationId xmlns:a16="http://schemas.microsoft.com/office/drawing/2014/main" id="{25927757-08F5-4C06-0126-55B75389A031}"/>
              </a:ext>
            </a:extLst>
          </p:cNvPr>
          <p:cNvSpPr>
            <a:spLocks noGrp="1"/>
          </p:cNvSpPr>
          <p:nvPr>
            <p:ph idx="1"/>
          </p:nvPr>
        </p:nvSpPr>
        <p:spPr/>
        <p:txBody>
          <a:bodyPr/>
          <a:lstStyle/>
          <a:p>
            <a:r>
              <a:rPr lang="en-US" dirty="0"/>
              <a:t>This study was novel in identifying differences in DNA methylation of genes in the glucocorticoid pathway related to preterm birth</a:t>
            </a:r>
          </a:p>
          <a:p>
            <a:r>
              <a:rPr lang="en-US" dirty="0"/>
              <a:t>Recruited from 2 different geographic areas</a:t>
            </a:r>
          </a:p>
          <a:p>
            <a:r>
              <a:rPr lang="en-US" dirty="0"/>
              <a:t>Used fancy technology!  That’s always fun. </a:t>
            </a:r>
          </a:p>
          <a:p>
            <a:r>
              <a:rPr lang="en-US" dirty="0"/>
              <a:t>No measures of gene expression were included</a:t>
            </a:r>
          </a:p>
          <a:p>
            <a:r>
              <a:rPr lang="en-US" dirty="0"/>
              <a:t>Measures of psychosocial stress were not included</a:t>
            </a:r>
          </a:p>
          <a:p>
            <a:r>
              <a:rPr lang="en-US" dirty="0"/>
              <a:t>Small sample size (N=44)</a:t>
            </a:r>
          </a:p>
        </p:txBody>
      </p:sp>
      <p:sp>
        <p:nvSpPr>
          <p:cNvPr id="4" name="TextBox 3">
            <a:extLst>
              <a:ext uri="{FF2B5EF4-FFF2-40B4-BE49-F238E27FC236}">
                <a16:creationId xmlns:a16="http://schemas.microsoft.com/office/drawing/2014/main" id="{F1F09D81-5DB6-0E2F-07FD-14E34B7A707C}"/>
              </a:ext>
            </a:extLst>
          </p:cNvPr>
          <p:cNvSpPr txBox="1"/>
          <p:nvPr/>
        </p:nvSpPr>
        <p:spPr>
          <a:xfrm>
            <a:off x="10049773" y="45522"/>
            <a:ext cx="1928861" cy="369332"/>
          </a:xfrm>
          <a:prstGeom prst="rect">
            <a:avLst/>
          </a:prstGeom>
          <a:noFill/>
        </p:spPr>
        <p:txBody>
          <a:bodyPr wrap="none" rtlCol="0">
            <a:spAutoFit/>
          </a:bodyPr>
          <a:lstStyle/>
          <a:p>
            <a:r>
              <a:rPr lang="en-US" dirty="0"/>
              <a:t>Nowak et al., 2022</a:t>
            </a:r>
          </a:p>
        </p:txBody>
      </p:sp>
    </p:spTree>
    <p:extLst>
      <p:ext uri="{BB962C8B-B14F-4D97-AF65-F5344CB8AC3E}">
        <p14:creationId xmlns:p14="http://schemas.microsoft.com/office/powerpoint/2010/main" val="4256426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E241-C441-8F0B-44AC-27F33792F1FA}"/>
              </a:ext>
            </a:extLst>
          </p:cNvPr>
          <p:cNvSpPr>
            <a:spLocks noGrp="1"/>
          </p:cNvSpPr>
          <p:nvPr>
            <p:ph type="title"/>
          </p:nvPr>
        </p:nvSpPr>
        <p:spPr/>
        <p:txBody>
          <a:bodyPr/>
          <a:lstStyle/>
          <a:p>
            <a:r>
              <a:rPr lang="en-US" dirty="0"/>
              <a:t>Accessing Genetic Applications in Your Research </a:t>
            </a:r>
          </a:p>
        </p:txBody>
      </p:sp>
      <p:sp>
        <p:nvSpPr>
          <p:cNvPr id="3" name="Content Placeholder 2">
            <a:extLst>
              <a:ext uri="{FF2B5EF4-FFF2-40B4-BE49-F238E27FC236}">
                <a16:creationId xmlns:a16="http://schemas.microsoft.com/office/drawing/2014/main" id="{53A00391-9E10-2536-5D27-FF36946BD8BA}"/>
              </a:ext>
            </a:extLst>
          </p:cNvPr>
          <p:cNvSpPr>
            <a:spLocks noGrp="1"/>
          </p:cNvSpPr>
          <p:nvPr>
            <p:ph idx="1"/>
          </p:nvPr>
        </p:nvSpPr>
        <p:spPr/>
        <p:txBody>
          <a:bodyPr/>
          <a:lstStyle/>
          <a:p>
            <a:r>
              <a:rPr lang="en-US" dirty="0"/>
              <a:t>Collaboration</a:t>
            </a:r>
          </a:p>
          <a:p>
            <a:pPr lvl="1"/>
            <a:r>
              <a:rPr lang="en-US" dirty="0"/>
              <a:t>Benefits</a:t>
            </a:r>
          </a:p>
          <a:p>
            <a:pPr lvl="1"/>
            <a:r>
              <a:rPr lang="en-US" dirty="0"/>
              <a:t>Barriers</a:t>
            </a:r>
          </a:p>
          <a:p>
            <a:endParaRPr lang="en-US" dirty="0"/>
          </a:p>
          <a:p>
            <a:r>
              <a:rPr lang="en-US" dirty="0"/>
              <a:t>Using outside labs</a:t>
            </a:r>
          </a:p>
          <a:p>
            <a:pPr lvl="1"/>
            <a:r>
              <a:rPr lang="en-US" dirty="0"/>
              <a:t>Benefits</a:t>
            </a:r>
          </a:p>
          <a:p>
            <a:pPr lvl="1"/>
            <a:r>
              <a:rPr lang="en-US" dirty="0"/>
              <a:t>Barriers </a:t>
            </a:r>
          </a:p>
          <a:p>
            <a:pPr lvl="1"/>
            <a:endParaRPr lang="en-US" dirty="0"/>
          </a:p>
          <a:p>
            <a:pPr marL="0" indent="0">
              <a:buNone/>
            </a:pPr>
            <a:endParaRPr lang="en-US" dirty="0"/>
          </a:p>
          <a:p>
            <a:endParaRPr lang="en-US" dirty="0"/>
          </a:p>
        </p:txBody>
      </p:sp>
    </p:spTree>
    <p:extLst>
      <p:ext uri="{BB962C8B-B14F-4D97-AF65-F5344CB8AC3E}">
        <p14:creationId xmlns:p14="http://schemas.microsoft.com/office/powerpoint/2010/main" val="351687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BD54-6E32-B21B-5B6C-3189F1DDF789}"/>
              </a:ext>
            </a:extLst>
          </p:cNvPr>
          <p:cNvSpPr>
            <a:spLocks noGrp="1"/>
          </p:cNvSpPr>
          <p:nvPr>
            <p:ph type="title"/>
          </p:nvPr>
        </p:nvSpPr>
        <p:spPr/>
        <p:txBody>
          <a:bodyPr/>
          <a:lstStyle/>
          <a:p>
            <a:r>
              <a:rPr lang="en-US" dirty="0"/>
              <a:t>Discussion – A Quick Review</a:t>
            </a:r>
          </a:p>
        </p:txBody>
      </p:sp>
      <p:sp>
        <p:nvSpPr>
          <p:cNvPr id="3" name="Content Placeholder 2">
            <a:extLst>
              <a:ext uri="{FF2B5EF4-FFF2-40B4-BE49-F238E27FC236}">
                <a16:creationId xmlns:a16="http://schemas.microsoft.com/office/drawing/2014/main" id="{CDFE3BFC-4F6C-1402-7A13-90C79C438DA9}"/>
              </a:ext>
            </a:extLst>
          </p:cNvPr>
          <p:cNvSpPr>
            <a:spLocks noGrp="1"/>
          </p:cNvSpPr>
          <p:nvPr>
            <p:ph idx="1"/>
          </p:nvPr>
        </p:nvSpPr>
        <p:spPr/>
        <p:txBody>
          <a:bodyPr>
            <a:normAutofit fontScale="92500" lnSpcReduction="10000"/>
          </a:bodyPr>
          <a:lstStyle/>
          <a:p>
            <a:pPr marL="514350" indent="-514350">
              <a:buAutoNum type="alphaLcPeriod"/>
            </a:pPr>
            <a:r>
              <a:rPr lang="en-US" dirty="0"/>
              <a:t>DNA is a stable molecule that contains the information each cell needs to do its job. DNA can be arranged into groups known as genes that “tell” the cell what to do by providing a “map.” The genome or total genetic content is distributed in chromosomes. Through a process known as transcription and then translation, this DNA sequence is turned into proteins.</a:t>
            </a:r>
          </a:p>
          <a:p>
            <a:pPr marL="514350" indent="-514350">
              <a:buAutoNum type="alphaLcPeriod"/>
            </a:pPr>
            <a:r>
              <a:rPr lang="en-US" dirty="0"/>
              <a:t>Rarely, accidental errors in duplication of DNA occur. These errors are called mutations. Mutations result from the substitution of one base pair for another, the loss or addition of one or more base pairs, or rearrangements of base pairs. Many of these mutations occur spontaneously, whereas others occur because of environmental agents, chemicals, and radiation. Often there is no known reason.</a:t>
            </a:r>
          </a:p>
          <a:p>
            <a:pPr marL="0" indent="0">
              <a:buNone/>
            </a:pPr>
            <a:endParaRPr lang="en-US" dirty="0"/>
          </a:p>
        </p:txBody>
      </p:sp>
    </p:spTree>
    <p:extLst>
      <p:ext uri="{BB962C8B-B14F-4D97-AF65-F5344CB8AC3E}">
        <p14:creationId xmlns:p14="http://schemas.microsoft.com/office/powerpoint/2010/main" val="198935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179C-7131-D07E-07AA-6180F757B3D2}"/>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44FDEBE1-E85D-C10F-5861-CB36568859F4}"/>
              </a:ext>
            </a:extLst>
          </p:cNvPr>
          <p:cNvSpPr>
            <a:spLocks noGrp="1"/>
          </p:cNvSpPr>
          <p:nvPr>
            <p:ph idx="1"/>
          </p:nvPr>
        </p:nvSpPr>
        <p:spPr/>
        <p:txBody>
          <a:bodyPr/>
          <a:lstStyle/>
          <a:p>
            <a:pPr marL="0" indent="0">
              <a:buNone/>
            </a:pPr>
            <a:r>
              <a:rPr lang="en-US" dirty="0"/>
              <a:t>More than 100,000 people die of adverse drug reactions each year. Another 2.2 million experience serious reactions. Others fail to respond at all to the therapeutic actions of drugs.</a:t>
            </a:r>
          </a:p>
          <a:p>
            <a:pPr marL="0" indent="0">
              <a:buNone/>
            </a:pPr>
            <a:endParaRPr lang="en-US" dirty="0"/>
          </a:p>
          <a:p>
            <a:pPr marL="0" indent="0">
              <a:buNone/>
            </a:pPr>
            <a:r>
              <a:rPr lang="en-US" dirty="0"/>
              <a:t>Explain how the use of information about single nucleotide polymorphisms might be used to map individual variations in drug responses.</a:t>
            </a:r>
          </a:p>
        </p:txBody>
      </p:sp>
    </p:spTree>
    <p:extLst>
      <p:ext uri="{BB962C8B-B14F-4D97-AF65-F5344CB8AC3E}">
        <p14:creationId xmlns:p14="http://schemas.microsoft.com/office/powerpoint/2010/main" val="3732504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179C-7131-D07E-07AA-6180F757B3D2}"/>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44FDEBE1-E85D-C10F-5861-CB36568859F4}"/>
              </a:ext>
            </a:extLst>
          </p:cNvPr>
          <p:cNvSpPr>
            <a:spLocks noGrp="1"/>
          </p:cNvSpPr>
          <p:nvPr>
            <p:ph idx="1"/>
          </p:nvPr>
        </p:nvSpPr>
        <p:spPr/>
        <p:txBody>
          <a:bodyPr/>
          <a:lstStyle/>
          <a:p>
            <a:r>
              <a:rPr lang="en-US" dirty="0"/>
              <a:t>Sites in the DNA sequence where individuals differ at a single DNA base are called single nucleotide polymorphisms (SNPs). </a:t>
            </a:r>
          </a:p>
          <a:p>
            <a:r>
              <a:rPr lang="en-US" dirty="0"/>
              <a:t>Some of these SNPs may control a drug response phenotype. </a:t>
            </a:r>
          </a:p>
          <a:p>
            <a:r>
              <a:rPr lang="en-US" dirty="0"/>
              <a:t>As researchers map these SNPs to associate such genotype with drug response phenotype, it may be possible to identify persons who can be expected to respond favorably to a drug, those who can be expected to experience adverse reactions, and those that who not respond at all.</a:t>
            </a:r>
          </a:p>
          <a:p>
            <a:pPr marL="0" indent="0">
              <a:buNone/>
            </a:pPr>
            <a:endParaRPr lang="en-US" dirty="0"/>
          </a:p>
        </p:txBody>
      </p:sp>
    </p:spTree>
    <p:extLst>
      <p:ext uri="{BB962C8B-B14F-4D97-AF65-F5344CB8AC3E}">
        <p14:creationId xmlns:p14="http://schemas.microsoft.com/office/powerpoint/2010/main" val="1643606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8" name="Rectangle 92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713F02-32A0-ED8F-162F-9D5A31C8BD2E}"/>
              </a:ext>
            </a:extLst>
          </p:cNvPr>
          <p:cNvSpPr>
            <a:spLocks noGrp="1"/>
          </p:cNvSpPr>
          <p:nvPr>
            <p:ph type="title"/>
          </p:nvPr>
        </p:nvSpPr>
        <p:spPr>
          <a:xfrm>
            <a:off x="643467" y="321734"/>
            <a:ext cx="10905066" cy="1135737"/>
          </a:xfrm>
        </p:spPr>
        <p:txBody>
          <a:bodyPr>
            <a:normAutofit/>
          </a:bodyPr>
          <a:lstStyle/>
          <a:p>
            <a:r>
              <a:rPr lang="en-US" sz="3600" dirty="0"/>
              <a:t>Genome-wide Association Studies (GWAS)</a:t>
            </a:r>
          </a:p>
        </p:txBody>
      </p:sp>
      <p:sp>
        <p:nvSpPr>
          <p:cNvPr id="3" name="Content Placeholder 2">
            <a:extLst>
              <a:ext uri="{FF2B5EF4-FFF2-40B4-BE49-F238E27FC236}">
                <a16:creationId xmlns:a16="http://schemas.microsoft.com/office/drawing/2014/main" id="{D7C9A841-AE44-C830-9D56-3443A81B38AD}"/>
              </a:ext>
            </a:extLst>
          </p:cNvPr>
          <p:cNvSpPr>
            <a:spLocks noGrp="1"/>
          </p:cNvSpPr>
          <p:nvPr>
            <p:ph idx="1"/>
          </p:nvPr>
        </p:nvSpPr>
        <p:spPr>
          <a:xfrm>
            <a:off x="643468" y="1782981"/>
            <a:ext cx="5157891" cy="4393982"/>
          </a:xfrm>
        </p:spPr>
        <p:txBody>
          <a:bodyPr>
            <a:normAutofit/>
          </a:bodyPr>
          <a:lstStyle/>
          <a:p>
            <a:r>
              <a:rPr lang="en-US" sz="2400" dirty="0"/>
              <a:t>Used to identify genomic variants that are statistically associated with a risk for a disease or a particular trait</a:t>
            </a:r>
          </a:p>
          <a:p>
            <a:r>
              <a:rPr lang="en-US" sz="2400" dirty="0"/>
              <a:t>Uses a case-control model </a:t>
            </a:r>
          </a:p>
          <a:p>
            <a:r>
              <a:rPr lang="en-US" sz="2400" dirty="0"/>
              <a:t>Examines the entire genome of a large group of people</a:t>
            </a:r>
          </a:p>
          <a:p>
            <a:r>
              <a:rPr lang="en-US" sz="2400" dirty="0"/>
              <a:t>Looks for differences in SNPs</a:t>
            </a:r>
          </a:p>
          <a:p>
            <a:pPr lvl="1"/>
            <a:r>
              <a:rPr lang="en-US" sz="2000" dirty="0"/>
              <a:t>Single nucleotide polymorphisms</a:t>
            </a:r>
          </a:p>
        </p:txBody>
      </p:sp>
      <p:grpSp>
        <p:nvGrpSpPr>
          <p:cNvPr id="9232" name="Group 92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9226" name="Isosceles Triangle 92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Rectangle 92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218" name="Picture 2" descr="What are genome wide association studies (GWAS)? | GWAS Catalog">
            <a:extLst>
              <a:ext uri="{FF2B5EF4-FFF2-40B4-BE49-F238E27FC236}">
                <a16:creationId xmlns:a16="http://schemas.microsoft.com/office/drawing/2014/main" id="{84095D08-FF17-7991-E19B-1BE410746F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36518" y="1782981"/>
            <a:ext cx="4970816" cy="4361892"/>
          </a:xfrm>
          <a:prstGeom prst="rect">
            <a:avLst/>
          </a:prstGeom>
          <a:noFill/>
          <a:extLst>
            <a:ext uri="{909E8E84-426E-40DD-AFC4-6F175D3DCCD1}">
              <a14:hiddenFill xmlns:a14="http://schemas.microsoft.com/office/drawing/2010/main">
                <a:solidFill>
                  <a:srgbClr val="FFFFFF"/>
                </a:solidFill>
              </a14:hiddenFill>
            </a:ext>
          </a:extLst>
        </p:spPr>
      </p:pic>
      <p:grpSp>
        <p:nvGrpSpPr>
          <p:cNvPr id="9229" name="Group 922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9230" name="Rectangle 922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31" name="Isosceles Triangle 923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120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E37E-A719-D5A8-ED91-CE24B6B3A5B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AF8FB7A-11F0-C5E1-3585-E323CD0D33A2}"/>
              </a:ext>
            </a:extLst>
          </p:cNvPr>
          <p:cNvSpPr>
            <a:spLocks noGrp="1"/>
          </p:cNvSpPr>
          <p:nvPr>
            <p:ph idx="1"/>
          </p:nvPr>
        </p:nvSpPr>
        <p:spPr/>
        <p:txBody>
          <a:bodyPr/>
          <a:lstStyle/>
          <a:p>
            <a:endParaRPr lang="en-US" dirty="0"/>
          </a:p>
        </p:txBody>
      </p:sp>
      <p:pic>
        <p:nvPicPr>
          <p:cNvPr id="10242" name="Picture 2" descr="Fig. 1">
            <a:extLst>
              <a:ext uri="{FF2B5EF4-FFF2-40B4-BE49-F238E27FC236}">
                <a16:creationId xmlns:a16="http://schemas.microsoft.com/office/drawing/2014/main" id="{DC672D67-C515-9ED7-022D-D0CAEB50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0"/>
            <a:ext cx="7691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74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6D8608-B867-71EC-B26E-FDE0AB8CA7E8}"/>
              </a:ext>
            </a:extLst>
          </p:cNvPr>
          <p:cNvSpPr>
            <a:spLocks noGrp="1"/>
          </p:cNvSpPr>
          <p:nvPr>
            <p:ph type="title"/>
          </p:nvPr>
        </p:nvSpPr>
        <p:spPr/>
        <p:txBody>
          <a:bodyPr/>
          <a:lstStyle/>
          <a:p>
            <a:r>
              <a:rPr lang="en-US" dirty="0"/>
              <a:t>Benefits of GWAS</a:t>
            </a:r>
          </a:p>
        </p:txBody>
      </p:sp>
      <p:sp>
        <p:nvSpPr>
          <p:cNvPr id="6" name="Content Placeholder 5">
            <a:extLst>
              <a:ext uri="{FF2B5EF4-FFF2-40B4-BE49-F238E27FC236}">
                <a16:creationId xmlns:a16="http://schemas.microsoft.com/office/drawing/2014/main" id="{1C7C6BD6-88E3-C259-A016-48FA38720573}"/>
              </a:ext>
            </a:extLst>
          </p:cNvPr>
          <p:cNvSpPr>
            <a:spLocks noGrp="1"/>
          </p:cNvSpPr>
          <p:nvPr>
            <p:ph idx="1"/>
          </p:nvPr>
        </p:nvSpPr>
        <p:spPr/>
        <p:txBody>
          <a:bodyPr>
            <a:normAutofit fontScale="92500" lnSpcReduction="20000"/>
          </a:bodyPr>
          <a:lstStyle/>
          <a:p>
            <a:r>
              <a:rPr lang="en-US" dirty="0"/>
              <a:t>Have been very successful in identifying novel associations between SNPs and traits</a:t>
            </a:r>
          </a:p>
          <a:p>
            <a:r>
              <a:rPr lang="en-US" dirty="0"/>
              <a:t>Can lead to the discovery of novel biological mechanisms</a:t>
            </a:r>
          </a:p>
          <a:p>
            <a:r>
              <a:rPr lang="en-US" dirty="0"/>
              <a:t>Findings have diverse clinical applications</a:t>
            </a:r>
          </a:p>
          <a:p>
            <a:r>
              <a:rPr lang="en-US" dirty="0"/>
              <a:t>Can provide insight into ethnic variation of complex traits</a:t>
            </a:r>
          </a:p>
          <a:p>
            <a:r>
              <a:rPr lang="en-US" dirty="0"/>
              <a:t>Relevant to the study of low- frequency and rare variants</a:t>
            </a:r>
          </a:p>
          <a:p>
            <a:r>
              <a:rPr lang="en-US" dirty="0"/>
              <a:t>Can be used to identify novel single-gene disease genes</a:t>
            </a:r>
          </a:p>
          <a:p>
            <a:r>
              <a:rPr lang="en-US" dirty="0"/>
              <a:t>Data are used for multiple applications beyond gene identification</a:t>
            </a:r>
          </a:p>
          <a:p>
            <a:r>
              <a:rPr lang="en-US" dirty="0"/>
              <a:t>Data are easily shared, and publicly available data facilitates novel discoveries</a:t>
            </a:r>
          </a:p>
          <a:p>
            <a:r>
              <a:rPr lang="en-US" dirty="0"/>
              <a:t>We now have reliable and cost-effective SNP arrays</a:t>
            </a:r>
          </a:p>
        </p:txBody>
      </p:sp>
    </p:spTree>
    <p:extLst>
      <p:ext uri="{BB962C8B-B14F-4D97-AF65-F5344CB8AC3E}">
        <p14:creationId xmlns:p14="http://schemas.microsoft.com/office/powerpoint/2010/main" val="3555084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9E6168ABDF254A932737F5EE2B0205" ma:contentTypeVersion="13" ma:contentTypeDescription="Create a new document." ma:contentTypeScope="" ma:versionID="0174ba259dbc5281144af46392df6262">
  <xsd:schema xmlns:xsd="http://www.w3.org/2001/XMLSchema" xmlns:xs="http://www.w3.org/2001/XMLSchema" xmlns:p="http://schemas.microsoft.com/office/2006/metadata/properties" xmlns:ns3="bf32f870-f4fe-4132-bfb2-bc8e5753f862" xmlns:ns4="3f5e8b5f-ac9a-4d0f-ace3-0a92c1b49b71" targetNamespace="http://schemas.microsoft.com/office/2006/metadata/properties" ma:root="true" ma:fieldsID="72b4ab93f4feaaf2dff4a04784f4c74e" ns3:_="" ns4:_="">
    <xsd:import namespace="bf32f870-f4fe-4132-bfb2-bc8e5753f862"/>
    <xsd:import namespace="3f5e8b5f-ac9a-4d0f-ace3-0a92c1b49b7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2f870-f4fe-4132-bfb2-bc8e5753f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5e8b5f-ac9a-4d0f-ace3-0a92c1b49b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65D82E-FE09-437E-B761-EFFDA61FC3DB}">
  <ds:schemaRefs>
    <ds:schemaRef ds:uri="http://schemas.microsoft.com/sharepoint/v3/contenttype/forms"/>
  </ds:schemaRefs>
</ds:datastoreItem>
</file>

<file path=customXml/itemProps2.xml><?xml version="1.0" encoding="utf-8"?>
<ds:datastoreItem xmlns:ds="http://schemas.openxmlformats.org/officeDocument/2006/customXml" ds:itemID="{2E30A3C7-DBE0-47BB-80A5-A28399C92F35}">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bf32f870-f4fe-4132-bfb2-bc8e5753f862"/>
    <ds:schemaRef ds:uri="3f5e8b5f-ac9a-4d0f-ace3-0a92c1b49b71"/>
    <ds:schemaRef ds:uri="http://www.w3.org/XML/1998/namespace"/>
    <ds:schemaRef ds:uri="http://purl.org/dc/terms/"/>
  </ds:schemaRefs>
</ds:datastoreItem>
</file>

<file path=customXml/itemProps3.xml><?xml version="1.0" encoding="utf-8"?>
<ds:datastoreItem xmlns:ds="http://schemas.openxmlformats.org/officeDocument/2006/customXml" ds:itemID="{9BF9EFEB-C135-44D1-A628-3DE285345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32f870-f4fe-4132-bfb2-bc8e5753f862"/>
    <ds:schemaRef ds:uri="3f5e8b5f-ac9a-4d0f-ace3-0a92c1b49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8170</TotalTime>
  <Words>4040</Words>
  <Application>Microsoft Office PowerPoint</Application>
  <PresentationFormat>Widescreen</PresentationFormat>
  <Paragraphs>338</Paragraphs>
  <Slides>61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Inter</vt:lpstr>
      <vt:lpstr>Open Sans</vt:lpstr>
      <vt:lpstr>Roboto</vt:lpstr>
      <vt:lpstr>Office Theme</vt:lpstr>
      <vt:lpstr>Genetics 101: Gaining Understanding of Genomics in Research</vt:lpstr>
      <vt:lpstr>Disclosures</vt:lpstr>
      <vt:lpstr>Part II: Using Genetics in Research</vt:lpstr>
      <vt:lpstr>Discussion: What was most memorable about what we covered yesterday?</vt:lpstr>
      <vt:lpstr>Discussion – A Quick Review</vt:lpstr>
      <vt:lpstr>Discussion – A Quick Review</vt:lpstr>
      <vt:lpstr>Genome-wide Association Studies (GWAS)</vt:lpstr>
      <vt:lpstr>PowerPoint Presentation</vt:lpstr>
      <vt:lpstr>Benefits of GWAS</vt:lpstr>
      <vt:lpstr>Limitations of GWAS</vt:lpstr>
      <vt:lpstr>Exemplar: Park et al., 2022 Translational Genomic Research: The Association between Genetic Profiles and Cognitive Functioning or Cardiac Function Among Breast Cancer Survivors Completing Chemotherapy</vt:lpstr>
      <vt:lpstr>Background</vt:lpstr>
      <vt:lpstr>Background</vt:lpstr>
      <vt:lpstr>Methods – Study Sample</vt:lpstr>
      <vt:lpstr>Methods – Variables and Measures</vt:lpstr>
      <vt:lpstr>Methods – Genotyping</vt:lpstr>
      <vt:lpstr>Results</vt:lpstr>
      <vt:lpstr>Results</vt:lpstr>
      <vt:lpstr>Results</vt:lpstr>
      <vt:lpstr>Results</vt:lpstr>
      <vt:lpstr>Results</vt:lpstr>
      <vt:lpstr>Results</vt:lpstr>
      <vt:lpstr>Discussion</vt:lpstr>
      <vt:lpstr>Discussion</vt:lpstr>
      <vt:lpstr>Study Limitations</vt:lpstr>
      <vt:lpstr>Exemplar: Park et al., 2022 Translational Genomic Research: The Association between Genetic Profiles and Cognitive Functioning or Cardiac Function Among Breast Cancer Survivors Completing Chemotherapy</vt:lpstr>
      <vt:lpstr>Gene Expression Studies</vt:lpstr>
      <vt:lpstr>Exemplar: Dungan et al. 2009 Altered Beta-2 Adrenergic Receptor Gene Expression in Human Clinical Hypertension</vt:lpstr>
      <vt:lpstr>Background</vt:lpstr>
      <vt:lpstr>Background</vt:lpstr>
      <vt:lpstr>Methods</vt:lpstr>
      <vt:lpstr>Methods – Tissue collection and processing</vt:lpstr>
      <vt:lpstr>Methods – Tissue collection and processing</vt:lpstr>
      <vt:lpstr>Results</vt:lpstr>
      <vt:lpstr>Results</vt:lpstr>
      <vt:lpstr>Discussion</vt:lpstr>
      <vt:lpstr>Epigenetics – Types of Modifications</vt:lpstr>
      <vt:lpstr>DNA Methylation</vt:lpstr>
      <vt:lpstr>Histone modification</vt:lpstr>
      <vt:lpstr>Non-coding RNA</vt:lpstr>
      <vt:lpstr>Why Study Epigenetics in Research?</vt:lpstr>
      <vt:lpstr>How Can Epigenetics Change?</vt:lpstr>
      <vt:lpstr>How Can Epigenetics Change?</vt:lpstr>
      <vt:lpstr>How Can Epigenetics Change?</vt:lpstr>
      <vt:lpstr>Epigenetics and Health</vt:lpstr>
      <vt:lpstr>Epigenetics and Health</vt:lpstr>
      <vt:lpstr>Epigenetics and Health</vt:lpstr>
      <vt:lpstr>Intervention Approaches in Epigenetics</vt:lpstr>
      <vt:lpstr>Exemplar: Nowak et al. (2022) DNA Methylation Patterns of Glucocorticoid Pathway Genes in Preterm Birth Among Black Women</vt:lpstr>
      <vt:lpstr>Background</vt:lpstr>
      <vt:lpstr>Framework</vt:lpstr>
      <vt:lpstr>DNA Methylation – CpG Islands</vt:lpstr>
      <vt:lpstr>Methods</vt:lpstr>
      <vt:lpstr>Methods – Target Genes</vt:lpstr>
      <vt:lpstr>Methods – Variables and Measures</vt:lpstr>
      <vt:lpstr>Results</vt:lpstr>
      <vt:lpstr>Results</vt:lpstr>
      <vt:lpstr>Discussion – Strengths and Limitations</vt:lpstr>
      <vt:lpstr>Accessing Genetic Applications in Your Research </vt:lpstr>
      <vt:lpstr>Discussion</vt:lpstr>
      <vt:lpstr>Discussion</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and Oncogenesis</dc:title>
  <dc:creator>Butts, Brittany N.</dc:creator>
  <cp:lastModifiedBy>Brittany B</cp:lastModifiedBy>
  <cp:revision>40</cp:revision>
  <dcterms:created xsi:type="dcterms:W3CDTF">2019-08-13T13:20:43Z</dcterms:created>
  <dcterms:modified xsi:type="dcterms:W3CDTF">2022-08-17T00:10:23Z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0x010100E99E6168ABDF254A932737F5EE2B0205</vt:lpwstr>
  </property>
</Properties>
</file>