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tags/tag33.xml" ContentType="application/vnd.openxmlformats-officedocument.presentationml.tags+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2"/>
  </p:notesMasterIdLst>
  <p:sldIdLst>
    <p:sldId id="256" r:id="rId5"/>
    <p:sldId id="304" r:id="rId6"/>
    <p:sldId id="303" r:id="rId7"/>
    <p:sldId id="305" r:id="rId8"/>
    <p:sldId id="296" r:id="rId9"/>
    <p:sldId id="257" r:id="rId10"/>
    <p:sldId id="297" r:id="rId11"/>
    <p:sldId id="309" r:id="rId12"/>
    <p:sldId id="307" r:id="rId13"/>
    <p:sldId id="267" r:id="rId14"/>
    <p:sldId id="268" r:id="rId15"/>
    <p:sldId id="310" r:id="rId16"/>
    <p:sldId id="313" r:id="rId17"/>
    <p:sldId id="314" r:id="rId18"/>
    <p:sldId id="312" r:id="rId19"/>
    <p:sldId id="354" r:id="rId20"/>
    <p:sldId id="355" r:id="rId21"/>
    <p:sldId id="356" r:id="rId22"/>
    <p:sldId id="636" r:id="rId23"/>
    <p:sldId id="637" r:id="rId24"/>
    <p:sldId id="638" r:id="rId25"/>
    <p:sldId id="311" r:id="rId26"/>
    <p:sldId id="315" r:id="rId27"/>
    <p:sldId id="320" r:id="rId28"/>
    <p:sldId id="269" r:id="rId29"/>
    <p:sldId id="321" r:id="rId30"/>
    <p:sldId id="316" r:id="rId31"/>
    <p:sldId id="270" r:id="rId32"/>
    <p:sldId id="271" r:id="rId33"/>
    <p:sldId id="322" r:id="rId34"/>
    <p:sldId id="317" r:id="rId35"/>
    <p:sldId id="318" r:id="rId36"/>
    <p:sldId id="319" r:id="rId37"/>
    <p:sldId id="639" r:id="rId38"/>
    <p:sldId id="640" r:id="rId39"/>
    <p:sldId id="641" r:id="rId40"/>
    <p:sldId id="642" r:id="rId41"/>
    <p:sldId id="643" r:id="rId42"/>
    <p:sldId id="644" r:id="rId43"/>
    <p:sldId id="645" r:id="rId44"/>
    <p:sldId id="646" r:id="rId45"/>
    <p:sldId id="647" r:id="rId46"/>
    <p:sldId id="648" r:id="rId47"/>
    <p:sldId id="649" r:id="rId48"/>
    <p:sldId id="650" r:id="rId49"/>
    <p:sldId id="357" r:id="rId50"/>
    <p:sldId id="333" r:id="rId51"/>
    <p:sldId id="259" r:id="rId52"/>
    <p:sldId id="324" r:id="rId53"/>
    <p:sldId id="325" r:id="rId54"/>
    <p:sldId id="326" r:id="rId55"/>
    <p:sldId id="260" r:id="rId56"/>
    <p:sldId id="327" r:id="rId57"/>
    <p:sldId id="261" r:id="rId58"/>
    <p:sldId id="328" r:id="rId59"/>
    <p:sldId id="329" r:id="rId60"/>
    <p:sldId id="330" r:id="rId61"/>
    <p:sldId id="331" r:id="rId62"/>
    <p:sldId id="669" r:id="rId63"/>
    <p:sldId id="670" r:id="rId64"/>
    <p:sldId id="343" r:id="rId65"/>
    <p:sldId id="346" r:id="rId66"/>
    <p:sldId id="345" r:id="rId67"/>
    <p:sldId id="347" r:id="rId68"/>
    <p:sldId id="332" r:id="rId69"/>
    <p:sldId id="344" r:id="rId70"/>
    <p:sldId id="335" r:id="rId71"/>
    <p:sldId id="348" r:id="rId72"/>
    <p:sldId id="349" r:id="rId73"/>
    <p:sldId id="334" r:id="rId74"/>
    <p:sldId id="336" r:id="rId75"/>
    <p:sldId id="337" r:id="rId76"/>
    <p:sldId id="338" r:id="rId77"/>
    <p:sldId id="339" r:id="rId78"/>
    <p:sldId id="342" r:id="rId79"/>
    <p:sldId id="284" r:id="rId80"/>
    <p:sldId id="285" r:id="rId81"/>
    <p:sldId id="340" r:id="rId82"/>
    <p:sldId id="651" r:id="rId83"/>
    <p:sldId id="652" r:id="rId84"/>
    <p:sldId id="653" r:id="rId85"/>
    <p:sldId id="654" r:id="rId86"/>
    <p:sldId id="655" r:id="rId87"/>
    <p:sldId id="656" r:id="rId88"/>
    <p:sldId id="272" r:id="rId89"/>
    <p:sldId id="266" r:id="rId90"/>
    <p:sldId id="358" r:id="rId91"/>
    <p:sldId id="359" r:id="rId92"/>
    <p:sldId id="360" r:id="rId93"/>
    <p:sldId id="364" r:id="rId94"/>
    <p:sldId id="363" r:id="rId95"/>
    <p:sldId id="362" r:id="rId96"/>
    <p:sldId id="263" r:id="rId97"/>
    <p:sldId id="279" r:id="rId98"/>
    <p:sldId id="282" r:id="rId99"/>
    <p:sldId id="300" r:id="rId100"/>
    <p:sldId id="283" r:id="rId101"/>
    <p:sldId id="674" r:id="rId102"/>
    <p:sldId id="673" r:id="rId103"/>
    <p:sldId id="264" r:id="rId104"/>
    <p:sldId id="274" r:id="rId105"/>
    <p:sldId id="365" r:id="rId106"/>
    <p:sldId id="366" r:id="rId107"/>
    <p:sldId id="367" r:id="rId108"/>
    <p:sldId id="677" r:id="rId109"/>
    <p:sldId id="678" r:id="rId110"/>
    <p:sldId id="679" r:id="rId111"/>
    <p:sldId id="368" r:id="rId112"/>
    <p:sldId id="369" r:id="rId113"/>
    <p:sldId id="600" r:id="rId114"/>
    <p:sldId id="443" r:id="rId115"/>
    <p:sldId id="601" r:id="rId116"/>
    <p:sldId id="602" r:id="rId117"/>
    <p:sldId id="603" r:id="rId118"/>
    <p:sldId id="604" r:id="rId119"/>
    <p:sldId id="605" r:id="rId120"/>
    <p:sldId id="606" r:id="rId121"/>
    <p:sldId id="607" r:id="rId122"/>
    <p:sldId id="608" r:id="rId123"/>
    <p:sldId id="609" r:id="rId124"/>
    <p:sldId id="610" r:id="rId125"/>
    <p:sldId id="683" r:id="rId126"/>
    <p:sldId id="684" r:id="rId127"/>
    <p:sldId id="685" r:id="rId128"/>
    <p:sldId id="666" r:id="rId129"/>
    <p:sldId id="667" r:id="rId130"/>
    <p:sldId id="668"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DBDB"/>
    <a:srgbClr val="D5D5D5"/>
    <a:srgbClr val="F3A5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E94067-A6F9-4B63-9F47-959D7FA09735}" v="674" dt="2022-08-16T23:59:52.7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0" d="100"/>
          <a:sy n="70" d="100"/>
        </p:scale>
        <p:origin x="5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Butts" userId="5493b7d0-81ea-49c3-b763-1b7580df5e89" providerId="ADAL" clId="{0B59FF1D-DE06-4417-8355-54BD8C982183}"/>
    <pc:docChg chg="undo custSel addSld delSld modSld">
      <pc:chgData name="Brittany Butts" userId="5493b7d0-81ea-49c3-b763-1b7580df5e89" providerId="ADAL" clId="{0B59FF1D-DE06-4417-8355-54BD8C982183}" dt="2022-08-17T00:11:39.791" v="17" actId="47"/>
      <pc:docMkLst>
        <pc:docMk/>
      </pc:docMkLst>
      <pc:sldChg chg="del">
        <pc:chgData name="Brittany Butts" userId="5493b7d0-81ea-49c3-b763-1b7580df5e89" providerId="ADAL" clId="{0B59FF1D-DE06-4417-8355-54BD8C982183}" dt="2022-08-17T00:11:01.201" v="0" actId="47"/>
        <pc:sldMkLst>
          <pc:docMk/>
          <pc:sldMk cId="2482434537" sldId="611"/>
        </pc:sldMkLst>
      </pc:sldChg>
      <pc:sldChg chg="del">
        <pc:chgData name="Brittany Butts" userId="5493b7d0-81ea-49c3-b763-1b7580df5e89" providerId="ADAL" clId="{0B59FF1D-DE06-4417-8355-54BD8C982183}" dt="2022-08-17T00:11:01.201" v="0" actId="47"/>
        <pc:sldMkLst>
          <pc:docMk/>
          <pc:sldMk cId="2947801683" sldId="612"/>
        </pc:sldMkLst>
      </pc:sldChg>
      <pc:sldChg chg="del">
        <pc:chgData name="Brittany Butts" userId="5493b7d0-81ea-49c3-b763-1b7580df5e89" providerId="ADAL" clId="{0B59FF1D-DE06-4417-8355-54BD8C982183}" dt="2022-08-17T00:11:01.201" v="0" actId="47"/>
        <pc:sldMkLst>
          <pc:docMk/>
          <pc:sldMk cId="4051208721" sldId="613"/>
        </pc:sldMkLst>
      </pc:sldChg>
      <pc:sldChg chg="del">
        <pc:chgData name="Brittany Butts" userId="5493b7d0-81ea-49c3-b763-1b7580df5e89" providerId="ADAL" clId="{0B59FF1D-DE06-4417-8355-54BD8C982183}" dt="2022-08-17T00:11:01.201" v="0" actId="47"/>
        <pc:sldMkLst>
          <pc:docMk/>
          <pc:sldMk cId="3555084939" sldId="614"/>
        </pc:sldMkLst>
      </pc:sldChg>
      <pc:sldChg chg="del">
        <pc:chgData name="Brittany Butts" userId="5493b7d0-81ea-49c3-b763-1b7580df5e89" providerId="ADAL" clId="{0B59FF1D-DE06-4417-8355-54BD8C982183}" dt="2022-08-17T00:11:01.201" v="0" actId="47"/>
        <pc:sldMkLst>
          <pc:docMk/>
          <pc:sldMk cId="3485910376" sldId="615"/>
        </pc:sldMkLst>
      </pc:sldChg>
      <pc:sldChg chg="del">
        <pc:chgData name="Brittany Butts" userId="5493b7d0-81ea-49c3-b763-1b7580df5e89" providerId="ADAL" clId="{0B59FF1D-DE06-4417-8355-54BD8C982183}" dt="2022-08-17T00:11:01.201" v="0" actId="47"/>
        <pc:sldMkLst>
          <pc:docMk/>
          <pc:sldMk cId="3338674125" sldId="616"/>
        </pc:sldMkLst>
      </pc:sldChg>
      <pc:sldChg chg="del">
        <pc:chgData name="Brittany Butts" userId="5493b7d0-81ea-49c3-b763-1b7580df5e89" providerId="ADAL" clId="{0B59FF1D-DE06-4417-8355-54BD8C982183}" dt="2022-08-17T00:11:01.201" v="0" actId="47"/>
        <pc:sldMkLst>
          <pc:docMk/>
          <pc:sldMk cId="2841294240" sldId="617"/>
        </pc:sldMkLst>
      </pc:sldChg>
      <pc:sldChg chg="del">
        <pc:chgData name="Brittany Butts" userId="5493b7d0-81ea-49c3-b763-1b7580df5e89" providerId="ADAL" clId="{0B59FF1D-DE06-4417-8355-54BD8C982183}" dt="2022-08-17T00:11:01.201" v="0" actId="47"/>
        <pc:sldMkLst>
          <pc:docMk/>
          <pc:sldMk cId="1229051535" sldId="618"/>
        </pc:sldMkLst>
      </pc:sldChg>
      <pc:sldChg chg="del">
        <pc:chgData name="Brittany Butts" userId="5493b7d0-81ea-49c3-b763-1b7580df5e89" providerId="ADAL" clId="{0B59FF1D-DE06-4417-8355-54BD8C982183}" dt="2022-08-17T00:11:01.201" v="0" actId="47"/>
        <pc:sldMkLst>
          <pc:docMk/>
          <pc:sldMk cId="3730842985" sldId="620"/>
        </pc:sldMkLst>
      </pc:sldChg>
      <pc:sldChg chg="del">
        <pc:chgData name="Brittany Butts" userId="5493b7d0-81ea-49c3-b763-1b7580df5e89" providerId="ADAL" clId="{0B59FF1D-DE06-4417-8355-54BD8C982183}" dt="2022-08-17T00:11:01.201" v="0" actId="47"/>
        <pc:sldMkLst>
          <pc:docMk/>
          <pc:sldMk cId="2373117005" sldId="621"/>
        </pc:sldMkLst>
      </pc:sldChg>
      <pc:sldChg chg="del">
        <pc:chgData name="Brittany Butts" userId="5493b7d0-81ea-49c3-b763-1b7580df5e89" providerId="ADAL" clId="{0B59FF1D-DE06-4417-8355-54BD8C982183}" dt="2022-08-17T00:11:01.201" v="0" actId="47"/>
        <pc:sldMkLst>
          <pc:docMk/>
          <pc:sldMk cId="4251680889" sldId="622"/>
        </pc:sldMkLst>
      </pc:sldChg>
      <pc:sldChg chg="del">
        <pc:chgData name="Brittany Butts" userId="5493b7d0-81ea-49c3-b763-1b7580df5e89" providerId="ADAL" clId="{0B59FF1D-DE06-4417-8355-54BD8C982183}" dt="2022-08-17T00:11:01.201" v="0" actId="47"/>
        <pc:sldMkLst>
          <pc:docMk/>
          <pc:sldMk cId="2553627675" sldId="623"/>
        </pc:sldMkLst>
      </pc:sldChg>
      <pc:sldChg chg="del">
        <pc:chgData name="Brittany Butts" userId="5493b7d0-81ea-49c3-b763-1b7580df5e89" providerId="ADAL" clId="{0B59FF1D-DE06-4417-8355-54BD8C982183}" dt="2022-08-17T00:11:01.201" v="0" actId="47"/>
        <pc:sldMkLst>
          <pc:docMk/>
          <pc:sldMk cId="4178672875" sldId="624"/>
        </pc:sldMkLst>
      </pc:sldChg>
      <pc:sldChg chg="del">
        <pc:chgData name="Brittany Butts" userId="5493b7d0-81ea-49c3-b763-1b7580df5e89" providerId="ADAL" clId="{0B59FF1D-DE06-4417-8355-54BD8C982183}" dt="2022-08-17T00:11:01.201" v="0" actId="47"/>
        <pc:sldMkLst>
          <pc:docMk/>
          <pc:sldMk cId="998718741" sldId="625"/>
        </pc:sldMkLst>
      </pc:sldChg>
      <pc:sldChg chg="del">
        <pc:chgData name="Brittany Butts" userId="5493b7d0-81ea-49c3-b763-1b7580df5e89" providerId="ADAL" clId="{0B59FF1D-DE06-4417-8355-54BD8C982183}" dt="2022-08-17T00:11:01.201" v="0" actId="47"/>
        <pc:sldMkLst>
          <pc:docMk/>
          <pc:sldMk cId="790753564" sldId="626"/>
        </pc:sldMkLst>
      </pc:sldChg>
      <pc:sldChg chg="del">
        <pc:chgData name="Brittany Butts" userId="5493b7d0-81ea-49c3-b763-1b7580df5e89" providerId="ADAL" clId="{0B59FF1D-DE06-4417-8355-54BD8C982183}" dt="2022-08-17T00:11:01.201" v="0" actId="47"/>
        <pc:sldMkLst>
          <pc:docMk/>
          <pc:sldMk cId="394113071" sldId="627"/>
        </pc:sldMkLst>
      </pc:sldChg>
      <pc:sldChg chg="del">
        <pc:chgData name="Brittany Butts" userId="5493b7d0-81ea-49c3-b763-1b7580df5e89" providerId="ADAL" clId="{0B59FF1D-DE06-4417-8355-54BD8C982183}" dt="2022-08-17T00:11:01.201" v="0" actId="47"/>
        <pc:sldMkLst>
          <pc:docMk/>
          <pc:sldMk cId="4121320167" sldId="628"/>
        </pc:sldMkLst>
      </pc:sldChg>
      <pc:sldChg chg="del">
        <pc:chgData name="Brittany Butts" userId="5493b7d0-81ea-49c3-b763-1b7580df5e89" providerId="ADAL" clId="{0B59FF1D-DE06-4417-8355-54BD8C982183}" dt="2022-08-17T00:11:01.201" v="0" actId="47"/>
        <pc:sldMkLst>
          <pc:docMk/>
          <pc:sldMk cId="2944693975" sldId="629"/>
        </pc:sldMkLst>
      </pc:sldChg>
      <pc:sldChg chg="del">
        <pc:chgData name="Brittany Butts" userId="5493b7d0-81ea-49c3-b763-1b7580df5e89" providerId="ADAL" clId="{0B59FF1D-DE06-4417-8355-54BD8C982183}" dt="2022-08-17T00:11:01.201" v="0" actId="47"/>
        <pc:sldMkLst>
          <pc:docMk/>
          <pc:sldMk cId="3114049097" sldId="631"/>
        </pc:sldMkLst>
      </pc:sldChg>
      <pc:sldChg chg="del">
        <pc:chgData name="Brittany Butts" userId="5493b7d0-81ea-49c3-b763-1b7580df5e89" providerId="ADAL" clId="{0B59FF1D-DE06-4417-8355-54BD8C982183}" dt="2022-08-17T00:11:01.201" v="0" actId="47"/>
        <pc:sldMkLst>
          <pc:docMk/>
          <pc:sldMk cId="3734885395" sldId="632"/>
        </pc:sldMkLst>
      </pc:sldChg>
      <pc:sldChg chg="del">
        <pc:chgData name="Brittany Butts" userId="5493b7d0-81ea-49c3-b763-1b7580df5e89" providerId="ADAL" clId="{0B59FF1D-DE06-4417-8355-54BD8C982183}" dt="2022-08-17T00:11:01.201" v="0" actId="47"/>
        <pc:sldMkLst>
          <pc:docMk/>
          <pc:sldMk cId="4093969477" sldId="633"/>
        </pc:sldMkLst>
      </pc:sldChg>
      <pc:sldChg chg="del">
        <pc:chgData name="Brittany Butts" userId="5493b7d0-81ea-49c3-b763-1b7580df5e89" providerId="ADAL" clId="{0B59FF1D-DE06-4417-8355-54BD8C982183}" dt="2022-08-17T00:11:01.201" v="0" actId="47"/>
        <pc:sldMkLst>
          <pc:docMk/>
          <pc:sldMk cId="3509341608" sldId="634"/>
        </pc:sldMkLst>
      </pc:sldChg>
      <pc:sldChg chg="add del">
        <pc:chgData name="Brittany Butts" userId="5493b7d0-81ea-49c3-b763-1b7580df5e89" providerId="ADAL" clId="{0B59FF1D-DE06-4417-8355-54BD8C982183}" dt="2022-08-17T00:11:38.437" v="15" actId="47"/>
        <pc:sldMkLst>
          <pc:docMk/>
          <pc:sldMk cId="3516877798" sldId="635"/>
        </pc:sldMkLst>
      </pc:sldChg>
      <pc:sldChg chg="add del">
        <pc:chgData name="Brittany Butts" userId="5493b7d0-81ea-49c3-b763-1b7580df5e89" providerId="ADAL" clId="{0B59FF1D-DE06-4417-8355-54BD8C982183}" dt="2022-08-17T00:11:39.223" v="16" actId="47"/>
        <pc:sldMkLst>
          <pc:docMk/>
          <pc:sldMk cId="3732504659" sldId="671"/>
        </pc:sldMkLst>
      </pc:sldChg>
      <pc:sldChg chg="del">
        <pc:chgData name="Brittany Butts" userId="5493b7d0-81ea-49c3-b763-1b7580df5e89" providerId="ADAL" clId="{0B59FF1D-DE06-4417-8355-54BD8C982183}" dt="2022-08-17T00:11:39.791" v="17" actId="47"/>
        <pc:sldMkLst>
          <pc:docMk/>
          <pc:sldMk cId="1643606932" sldId="672"/>
        </pc:sldMkLst>
      </pc:sldChg>
      <pc:sldChg chg="del">
        <pc:chgData name="Brittany Butts" userId="5493b7d0-81ea-49c3-b763-1b7580df5e89" providerId="ADAL" clId="{0B59FF1D-DE06-4417-8355-54BD8C982183}" dt="2022-08-17T00:11:01.201" v="0" actId="47"/>
        <pc:sldMkLst>
          <pc:docMk/>
          <pc:sldMk cId="784935550" sldId="675"/>
        </pc:sldMkLst>
      </pc:sldChg>
      <pc:sldChg chg="del">
        <pc:chgData name="Brittany Butts" userId="5493b7d0-81ea-49c3-b763-1b7580df5e89" providerId="ADAL" clId="{0B59FF1D-DE06-4417-8355-54BD8C982183}" dt="2022-08-17T00:11:01.201" v="0" actId="47"/>
        <pc:sldMkLst>
          <pc:docMk/>
          <pc:sldMk cId="198935492" sldId="676"/>
        </pc:sldMkLst>
      </pc:sldChg>
      <pc:sldChg chg="del">
        <pc:chgData name="Brittany Butts" userId="5493b7d0-81ea-49c3-b763-1b7580df5e89" providerId="ADAL" clId="{0B59FF1D-DE06-4417-8355-54BD8C982183}" dt="2022-08-17T00:11:17.184" v="1" actId="47"/>
        <pc:sldMkLst>
          <pc:docMk/>
          <pc:sldMk cId="1521405000" sldId="680"/>
        </pc:sldMkLst>
      </pc:sldChg>
      <pc:sldChg chg="del">
        <pc:chgData name="Brittany Butts" userId="5493b7d0-81ea-49c3-b763-1b7580df5e89" providerId="ADAL" clId="{0B59FF1D-DE06-4417-8355-54BD8C982183}" dt="2022-08-17T00:11:17.942" v="2" actId="47"/>
        <pc:sldMkLst>
          <pc:docMk/>
          <pc:sldMk cId="797935458" sldId="681"/>
        </pc:sldMkLst>
      </pc:sldChg>
      <pc:sldChg chg="del">
        <pc:chgData name="Brittany Butts" userId="5493b7d0-81ea-49c3-b763-1b7580df5e89" providerId="ADAL" clId="{0B59FF1D-DE06-4417-8355-54BD8C982183}" dt="2022-08-17T00:11:18.504" v="3" actId="47"/>
        <pc:sldMkLst>
          <pc:docMk/>
          <pc:sldMk cId="2848122278" sldId="682"/>
        </pc:sldMkLst>
      </pc:sldChg>
      <pc:sldChg chg="modSp add del mod">
        <pc:chgData name="Brittany Butts" userId="5493b7d0-81ea-49c3-b763-1b7580df5e89" providerId="ADAL" clId="{0B59FF1D-DE06-4417-8355-54BD8C982183}" dt="2022-08-17T00:11:21.177" v="10"/>
        <pc:sldMkLst>
          <pc:docMk/>
          <pc:sldMk cId="1303597735" sldId="683"/>
        </pc:sldMkLst>
        <pc:picChg chg="replST">
          <ac:chgData name="Brittany Butts" userId="5493b7d0-81ea-49c3-b763-1b7580df5e89" providerId="ADAL" clId="{0B59FF1D-DE06-4417-8355-54BD8C982183}" dt="2022-08-17T00:11:21.177" v="10"/>
          <ac:picMkLst>
            <pc:docMk/>
            <pc:sldMk cId="1303597735" sldId="683"/>
            <ac:picMk id="3" creationId="{6FBF9374-CA88-85F0-6C01-D532CF474B27}"/>
          </ac:picMkLst>
        </pc:picChg>
      </pc:sldChg>
      <pc:sldChg chg="modSp add del mod">
        <pc:chgData name="Brittany Butts" userId="5493b7d0-81ea-49c3-b763-1b7580df5e89" providerId="ADAL" clId="{0B59FF1D-DE06-4417-8355-54BD8C982183}" dt="2022-08-17T00:11:20.971" v="8"/>
        <pc:sldMkLst>
          <pc:docMk/>
          <pc:sldMk cId="4009369773" sldId="684"/>
        </pc:sldMkLst>
        <pc:picChg chg="replST">
          <ac:chgData name="Brittany Butts" userId="5493b7d0-81ea-49c3-b763-1b7580df5e89" providerId="ADAL" clId="{0B59FF1D-DE06-4417-8355-54BD8C982183}" dt="2022-08-17T00:11:20.971" v="8"/>
          <ac:picMkLst>
            <pc:docMk/>
            <pc:sldMk cId="4009369773" sldId="684"/>
            <ac:picMk id="3" creationId="{856F92BA-6219-6BC5-82F0-F4B106CA18D5}"/>
          </ac:picMkLst>
        </pc:picChg>
      </pc:sldChg>
      <pc:sldChg chg="del">
        <pc:chgData name="Brittany Butts" userId="5493b7d0-81ea-49c3-b763-1b7580df5e89" providerId="ADAL" clId="{0B59FF1D-DE06-4417-8355-54BD8C982183}" dt="2022-08-17T00:11:01.201" v="0" actId="47"/>
        <pc:sldMkLst>
          <pc:docMk/>
          <pc:sldMk cId="3168812884" sldId="686"/>
        </pc:sldMkLst>
      </pc:sldChg>
      <pc:sldChg chg="del">
        <pc:chgData name="Brittany Butts" userId="5493b7d0-81ea-49c3-b763-1b7580df5e89" providerId="ADAL" clId="{0B59FF1D-DE06-4417-8355-54BD8C982183}" dt="2022-08-17T00:11:01.201" v="0" actId="47"/>
        <pc:sldMkLst>
          <pc:docMk/>
          <pc:sldMk cId="1730605920" sldId="687"/>
        </pc:sldMkLst>
      </pc:sldChg>
      <pc:sldChg chg="del">
        <pc:chgData name="Brittany Butts" userId="5493b7d0-81ea-49c3-b763-1b7580df5e89" providerId="ADAL" clId="{0B59FF1D-DE06-4417-8355-54BD8C982183}" dt="2022-08-17T00:11:01.201" v="0" actId="47"/>
        <pc:sldMkLst>
          <pc:docMk/>
          <pc:sldMk cId="2556124264" sldId="688"/>
        </pc:sldMkLst>
      </pc:sldChg>
      <pc:sldChg chg="del">
        <pc:chgData name="Brittany Butts" userId="5493b7d0-81ea-49c3-b763-1b7580df5e89" providerId="ADAL" clId="{0B59FF1D-DE06-4417-8355-54BD8C982183}" dt="2022-08-17T00:11:01.201" v="0" actId="47"/>
        <pc:sldMkLst>
          <pc:docMk/>
          <pc:sldMk cId="640547089" sldId="689"/>
        </pc:sldMkLst>
      </pc:sldChg>
      <pc:sldChg chg="del">
        <pc:chgData name="Brittany Butts" userId="5493b7d0-81ea-49c3-b763-1b7580df5e89" providerId="ADAL" clId="{0B59FF1D-DE06-4417-8355-54BD8C982183}" dt="2022-08-17T00:11:01.201" v="0" actId="47"/>
        <pc:sldMkLst>
          <pc:docMk/>
          <pc:sldMk cId="3048729557" sldId="690"/>
        </pc:sldMkLst>
      </pc:sldChg>
      <pc:sldChg chg="del">
        <pc:chgData name="Brittany Butts" userId="5493b7d0-81ea-49c3-b763-1b7580df5e89" providerId="ADAL" clId="{0B59FF1D-DE06-4417-8355-54BD8C982183}" dt="2022-08-17T00:11:01.201" v="0" actId="47"/>
        <pc:sldMkLst>
          <pc:docMk/>
          <pc:sldMk cId="1266710372" sldId="691"/>
        </pc:sldMkLst>
      </pc:sldChg>
      <pc:sldChg chg="del">
        <pc:chgData name="Brittany Butts" userId="5493b7d0-81ea-49c3-b763-1b7580df5e89" providerId="ADAL" clId="{0B59FF1D-DE06-4417-8355-54BD8C982183}" dt="2022-08-17T00:11:01.201" v="0" actId="47"/>
        <pc:sldMkLst>
          <pc:docMk/>
          <pc:sldMk cId="3732537684" sldId="692"/>
        </pc:sldMkLst>
      </pc:sldChg>
      <pc:sldChg chg="del">
        <pc:chgData name="Brittany Butts" userId="5493b7d0-81ea-49c3-b763-1b7580df5e89" providerId="ADAL" clId="{0B59FF1D-DE06-4417-8355-54BD8C982183}" dt="2022-08-17T00:11:01.201" v="0" actId="47"/>
        <pc:sldMkLst>
          <pc:docMk/>
          <pc:sldMk cId="4234452145" sldId="693"/>
        </pc:sldMkLst>
      </pc:sldChg>
      <pc:sldChg chg="del">
        <pc:chgData name="Brittany Butts" userId="5493b7d0-81ea-49c3-b763-1b7580df5e89" providerId="ADAL" clId="{0B59FF1D-DE06-4417-8355-54BD8C982183}" dt="2022-08-17T00:11:01.201" v="0" actId="47"/>
        <pc:sldMkLst>
          <pc:docMk/>
          <pc:sldMk cId="2412133710" sldId="694"/>
        </pc:sldMkLst>
      </pc:sldChg>
      <pc:sldChg chg="del">
        <pc:chgData name="Brittany Butts" userId="5493b7d0-81ea-49c3-b763-1b7580df5e89" providerId="ADAL" clId="{0B59FF1D-DE06-4417-8355-54BD8C982183}" dt="2022-08-17T00:11:01.201" v="0" actId="47"/>
        <pc:sldMkLst>
          <pc:docMk/>
          <pc:sldMk cId="2247331443" sldId="695"/>
        </pc:sldMkLst>
      </pc:sldChg>
      <pc:sldChg chg="del">
        <pc:chgData name="Brittany Butts" userId="5493b7d0-81ea-49c3-b763-1b7580df5e89" providerId="ADAL" clId="{0B59FF1D-DE06-4417-8355-54BD8C982183}" dt="2022-08-17T00:11:01.201" v="0" actId="47"/>
        <pc:sldMkLst>
          <pc:docMk/>
          <pc:sldMk cId="1711858610" sldId="696"/>
        </pc:sldMkLst>
      </pc:sldChg>
      <pc:sldChg chg="del">
        <pc:chgData name="Brittany Butts" userId="5493b7d0-81ea-49c3-b763-1b7580df5e89" providerId="ADAL" clId="{0B59FF1D-DE06-4417-8355-54BD8C982183}" dt="2022-08-17T00:11:01.201" v="0" actId="47"/>
        <pc:sldMkLst>
          <pc:docMk/>
          <pc:sldMk cId="2949001092" sldId="697"/>
        </pc:sldMkLst>
      </pc:sldChg>
      <pc:sldChg chg="del">
        <pc:chgData name="Brittany Butts" userId="5493b7d0-81ea-49c3-b763-1b7580df5e89" providerId="ADAL" clId="{0B59FF1D-DE06-4417-8355-54BD8C982183}" dt="2022-08-17T00:11:01.201" v="0" actId="47"/>
        <pc:sldMkLst>
          <pc:docMk/>
          <pc:sldMk cId="812584477" sldId="698"/>
        </pc:sldMkLst>
      </pc:sldChg>
      <pc:sldChg chg="del">
        <pc:chgData name="Brittany Butts" userId="5493b7d0-81ea-49c3-b763-1b7580df5e89" providerId="ADAL" clId="{0B59FF1D-DE06-4417-8355-54BD8C982183}" dt="2022-08-17T00:11:01.201" v="0" actId="47"/>
        <pc:sldMkLst>
          <pc:docMk/>
          <pc:sldMk cId="4253945632" sldId="699"/>
        </pc:sldMkLst>
      </pc:sldChg>
      <pc:sldChg chg="del">
        <pc:chgData name="Brittany Butts" userId="5493b7d0-81ea-49c3-b763-1b7580df5e89" providerId="ADAL" clId="{0B59FF1D-DE06-4417-8355-54BD8C982183}" dt="2022-08-17T00:11:01.201" v="0" actId="47"/>
        <pc:sldMkLst>
          <pc:docMk/>
          <pc:sldMk cId="1651165060" sldId="700"/>
        </pc:sldMkLst>
      </pc:sldChg>
      <pc:sldChg chg="del">
        <pc:chgData name="Brittany Butts" userId="5493b7d0-81ea-49c3-b763-1b7580df5e89" providerId="ADAL" clId="{0B59FF1D-DE06-4417-8355-54BD8C982183}" dt="2022-08-17T00:11:01.201" v="0" actId="47"/>
        <pc:sldMkLst>
          <pc:docMk/>
          <pc:sldMk cId="1800777702" sldId="701"/>
        </pc:sldMkLst>
      </pc:sldChg>
      <pc:sldChg chg="del">
        <pc:chgData name="Brittany Butts" userId="5493b7d0-81ea-49c3-b763-1b7580df5e89" providerId="ADAL" clId="{0B59FF1D-DE06-4417-8355-54BD8C982183}" dt="2022-08-17T00:11:01.201" v="0" actId="47"/>
        <pc:sldMkLst>
          <pc:docMk/>
          <pc:sldMk cId="3851646989" sldId="702"/>
        </pc:sldMkLst>
      </pc:sldChg>
      <pc:sldChg chg="del">
        <pc:chgData name="Brittany Butts" userId="5493b7d0-81ea-49c3-b763-1b7580df5e89" providerId="ADAL" clId="{0B59FF1D-DE06-4417-8355-54BD8C982183}" dt="2022-08-17T00:11:01.201" v="0" actId="47"/>
        <pc:sldMkLst>
          <pc:docMk/>
          <pc:sldMk cId="1561099635" sldId="703"/>
        </pc:sldMkLst>
      </pc:sldChg>
      <pc:sldChg chg="del">
        <pc:chgData name="Brittany Butts" userId="5493b7d0-81ea-49c3-b763-1b7580df5e89" providerId="ADAL" clId="{0B59FF1D-DE06-4417-8355-54BD8C982183}" dt="2022-08-17T00:11:01.201" v="0" actId="47"/>
        <pc:sldMkLst>
          <pc:docMk/>
          <pc:sldMk cId="2393741329" sldId="704"/>
        </pc:sldMkLst>
      </pc:sldChg>
      <pc:sldChg chg="del">
        <pc:chgData name="Brittany Butts" userId="5493b7d0-81ea-49c3-b763-1b7580df5e89" providerId="ADAL" clId="{0B59FF1D-DE06-4417-8355-54BD8C982183}" dt="2022-08-17T00:11:01.201" v="0" actId="47"/>
        <pc:sldMkLst>
          <pc:docMk/>
          <pc:sldMk cId="2332842475" sldId="705"/>
        </pc:sldMkLst>
      </pc:sldChg>
      <pc:sldChg chg="del">
        <pc:chgData name="Brittany Butts" userId="5493b7d0-81ea-49c3-b763-1b7580df5e89" providerId="ADAL" clId="{0B59FF1D-DE06-4417-8355-54BD8C982183}" dt="2022-08-17T00:11:01.201" v="0" actId="47"/>
        <pc:sldMkLst>
          <pc:docMk/>
          <pc:sldMk cId="781766222" sldId="706"/>
        </pc:sldMkLst>
      </pc:sldChg>
      <pc:sldChg chg="del">
        <pc:chgData name="Brittany Butts" userId="5493b7d0-81ea-49c3-b763-1b7580df5e89" providerId="ADAL" clId="{0B59FF1D-DE06-4417-8355-54BD8C982183}" dt="2022-08-17T00:11:01.201" v="0" actId="47"/>
        <pc:sldMkLst>
          <pc:docMk/>
          <pc:sldMk cId="3050963582" sldId="707"/>
        </pc:sldMkLst>
      </pc:sldChg>
      <pc:sldChg chg="del">
        <pc:chgData name="Brittany Butts" userId="5493b7d0-81ea-49c3-b763-1b7580df5e89" providerId="ADAL" clId="{0B59FF1D-DE06-4417-8355-54BD8C982183}" dt="2022-08-17T00:11:01.201" v="0" actId="47"/>
        <pc:sldMkLst>
          <pc:docMk/>
          <pc:sldMk cId="1478389035" sldId="708"/>
        </pc:sldMkLst>
      </pc:sldChg>
      <pc:sldChg chg="del">
        <pc:chgData name="Brittany Butts" userId="5493b7d0-81ea-49c3-b763-1b7580df5e89" providerId="ADAL" clId="{0B59FF1D-DE06-4417-8355-54BD8C982183}" dt="2022-08-17T00:11:01.201" v="0" actId="47"/>
        <pc:sldMkLst>
          <pc:docMk/>
          <pc:sldMk cId="2546915235" sldId="709"/>
        </pc:sldMkLst>
      </pc:sldChg>
      <pc:sldChg chg="del">
        <pc:chgData name="Brittany Butts" userId="5493b7d0-81ea-49c3-b763-1b7580df5e89" providerId="ADAL" clId="{0B59FF1D-DE06-4417-8355-54BD8C982183}" dt="2022-08-17T00:11:01.201" v="0" actId="47"/>
        <pc:sldMkLst>
          <pc:docMk/>
          <pc:sldMk cId="4217886874" sldId="710"/>
        </pc:sldMkLst>
      </pc:sldChg>
      <pc:sldChg chg="del">
        <pc:chgData name="Brittany Butts" userId="5493b7d0-81ea-49c3-b763-1b7580df5e89" providerId="ADAL" clId="{0B59FF1D-DE06-4417-8355-54BD8C982183}" dt="2022-08-17T00:11:01.201" v="0" actId="47"/>
        <pc:sldMkLst>
          <pc:docMk/>
          <pc:sldMk cId="1473424552" sldId="711"/>
        </pc:sldMkLst>
      </pc:sldChg>
      <pc:sldChg chg="del">
        <pc:chgData name="Brittany Butts" userId="5493b7d0-81ea-49c3-b763-1b7580df5e89" providerId="ADAL" clId="{0B59FF1D-DE06-4417-8355-54BD8C982183}" dt="2022-08-17T00:11:01.201" v="0" actId="47"/>
        <pc:sldMkLst>
          <pc:docMk/>
          <pc:sldMk cId="1612089650" sldId="712"/>
        </pc:sldMkLst>
      </pc:sldChg>
      <pc:sldChg chg="del">
        <pc:chgData name="Brittany Butts" userId="5493b7d0-81ea-49c3-b763-1b7580df5e89" providerId="ADAL" clId="{0B59FF1D-DE06-4417-8355-54BD8C982183}" dt="2022-08-17T00:11:01.201" v="0" actId="47"/>
        <pc:sldMkLst>
          <pc:docMk/>
          <pc:sldMk cId="3031033780" sldId="713"/>
        </pc:sldMkLst>
      </pc:sldChg>
      <pc:sldChg chg="del">
        <pc:chgData name="Brittany Butts" userId="5493b7d0-81ea-49c3-b763-1b7580df5e89" providerId="ADAL" clId="{0B59FF1D-DE06-4417-8355-54BD8C982183}" dt="2022-08-17T00:11:01.201" v="0" actId="47"/>
        <pc:sldMkLst>
          <pc:docMk/>
          <pc:sldMk cId="1391214115" sldId="714"/>
        </pc:sldMkLst>
      </pc:sldChg>
      <pc:sldChg chg="del">
        <pc:chgData name="Brittany Butts" userId="5493b7d0-81ea-49c3-b763-1b7580df5e89" providerId="ADAL" clId="{0B59FF1D-DE06-4417-8355-54BD8C982183}" dt="2022-08-17T00:11:01.201" v="0" actId="47"/>
        <pc:sldMkLst>
          <pc:docMk/>
          <pc:sldMk cId="4025309405" sldId="715"/>
        </pc:sldMkLst>
      </pc:sldChg>
      <pc:sldChg chg="del">
        <pc:chgData name="Brittany Butts" userId="5493b7d0-81ea-49c3-b763-1b7580df5e89" providerId="ADAL" clId="{0B59FF1D-DE06-4417-8355-54BD8C982183}" dt="2022-08-17T00:11:01.201" v="0" actId="47"/>
        <pc:sldMkLst>
          <pc:docMk/>
          <pc:sldMk cId="4256426690" sldId="716"/>
        </pc:sldMkLst>
      </pc:sldChg>
      <pc:sldChg chg="del">
        <pc:chgData name="Brittany Butts" userId="5493b7d0-81ea-49c3-b763-1b7580df5e89" providerId="ADAL" clId="{0B59FF1D-DE06-4417-8355-54BD8C982183}" dt="2022-08-17T00:11:01.201" v="0" actId="47"/>
        <pc:sldMkLst>
          <pc:docMk/>
          <pc:sldMk cId="3318330027" sldId="71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02F35-C004-47DB-A5F8-CDCEA3048C5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BA8A8D2C-FB3C-4ADC-9B6E-390230E38D5D}">
      <dgm:prSet/>
      <dgm:spPr/>
      <dgm:t>
        <a:bodyPr/>
        <a:lstStyle/>
        <a:p>
          <a:r>
            <a:rPr lang="en-US" dirty="0"/>
            <a:t>Genetic control of cell function</a:t>
          </a:r>
        </a:p>
      </dgm:t>
    </dgm:pt>
    <dgm:pt modelId="{C525471F-3188-4AF5-AB5E-C937D4C0816C}" type="parTrans" cxnId="{CC4F7DBE-7B7F-407E-9763-641034FE9A03}">
      <dgm:prSet/>
      <dgm:spPr/>
      <dgm:t>
        <a:bodyPr/>
        <a:lstStyle/>
        <a:p>
          <a:endParaRPr lang="en-US"/>
        </a:p>
      </dgm:t>
    </dgm:pt>
    <dgm:pt modelId="{6084E657-FC65-492A-AAB5-7017CED62CA3}" type="sibTrans" cxnId="{CC4F7DBE-7B7F-407E-9763-641034FE9A03}">
      <dgm:prSet/>
      <dgm:spPr/>
      <dgm:t>
        <a:bodyPr/>
        <a:lstStyle/>
        <a:p>
          <a:endParaRPr lang="en-US"/>
        </a:p>
      </dgm:t>
    </dgm:pt>
    <dgm:pt modelId="{309BDA49-C95E-49C5-A794-12F7CE598D80}">
      <dgm:prSet/>
      <dgm:spPr/>
      <dgm:t>
        <a:bodyPr/>
        <a:lstStyle/>
        <a:p>
          <a:r>
            <a:rPr lang="en-US" dirty="0"/>
            <a:t>Chromosomes</a:t>
          </a:r>
        </a:p>
      </dgm:t>
    </dgm:pt>
    <dgm:pt modelId="{78DD8308-4596-4774-A3C9-85FAFFE4AD0D}" type="parTrans" cxnId="{81CDF9BE-93E3-48AA-ADD6-7171CFFC6857}">
      <dgm:prSet/>
      <dgm:spPr/>
      <dgm:t>
        <a:bodyPr/>
        <a:lstStyle/>
        <a:p>
          <a:endParaRPr lang="en-US"/>
        </a:p>
      </dgm:t>
    </dgm:pt>
    <dgm:pt modelId="{2C4201AD-945D-4DF0-B689-3C2D56FD6512}" type="sibTrans" cxnId="{81CDF9BE-93E3-48AA-ADD6-7171CFFC6857}">
      <dgm:prSet/>
      <dgm:spPr/>
      <dgm:t>
        <a:bodyPr/>
        <a:lstStyle/>
        <a:p>
          <a:endParaRPr lang="en-US"/>
        </a:p>
      </dgm:t>
    </dgm:pt>
    <dgm:pt modelId="{DB575828-B067-48D8-BC48-AAF65A120E2F}">
      <dgm:prSet/>
      <dgm:spPr/>
      <dgm:t>
        <a:bodyPr/>
        <a:lstStyle/>
        <a:p>
          <a:r>
            <a:rPr lang="en-US" dirty="0"/>
            <a:t>Patterns of inheritance</a:t>
          </a:r>
        </a:p>
      </dgm:t>
    </dgm:pt>
    <dgm:pt modelId="{B039515F-70A5-428D-B1FE-627D73B87749}" type="parTrans" cxnId="{9970E8A9-9434-4F8D-8512-65C7416D56A3}">
      <dgm:prSet/>
      <dgm:spPr/>
      <dgm:t>
        <a:bodyPr/>
        <a:lstStyle/>
        <a:p>
          <a:endParaRPr lang="en-US"/>
        </a:p>
      </dgm:t>
    </dgm:pt>
    <dgm:pt modelId="{4D927F42-EE21-4D1E-90F4-1805798F0FED}" type="sibTrans" cxnId="{9970E8A9-9434-4F8D-8512-65C7416D56A3}">
      <dgm:prSet/>
      <dgm:spPr/>
      <dgm:t>
        <a:bodyPr/>
        <a:lstStyle/>
        <a:p>
          <a:endParaRPr lang="en-US"/>
        </a:p>
      </dgm:t>
    </dgm:pt>
    <dgm:pt modelId="{A71A2CE7-80EC-483B-84D1-3592C429EA60}">
      <dgm:prSet/>
      <dgm:spPr/>
      <dgm:t>
        <a:bodyPr/>
        <a:lstStyle/>
        <a:p>
          <a:r>
            <a:rPr lang="en-US" dirty="0"/>
            <a:t>Gene technology</a:t>
          </a:r>
        </a:p>
      </dgm:t>
    </dgm:pt>
    <dgm:pt modelId="{B02074D1-A9FC-4A6C-8B18-918A660566C4}" type="parTrans" cxnId="{F029199A-507A-4650-B867-65B939E2AA72}">
      <dgm:prSet/>
      <dgm:spPr/>
      <dgm:t>
        <a:bodyPr/>
        <a:lstStyle/>
        <a:p>
          <a:endParaRPr lang="en-US"/>
        </a:p>
      </dgm:t>
    </dgm:pt>
    <dgm:pt modelId="{8B5FD7EE-6072-45B1-ACD0-988E0DC5BB40}" type="sibTrans" cxnId="{F029199A-507A-4650-B867-65B939E2AA72}">
      <dgm:prSet/>
      <dgm:spPr/>
      <dgm:t>
        <a:bodyPr/>
        <a:lstStyle/>
        <a:p>
          <a:endParaRPr lang="en-US"/>
        </a:p>
      </dgm:t>
    </dgm:pt>
    <dgm:pt modelId="{2FE5E031-2FE1-445F-A50A-59DAE8E6F482}" type="pres">
      <dgm:prSet presAssocID="{ABD02F35-C004-47DB-A5F8-CDCEA3048C54}" presName="vert0" presStyleCnt="0">
        <dgm:presLayoutVars>
          <dgm:dir/>
          <dgm:animOne val="branch"/>
          <dgm:animLvl val="lvl"/>
        </dgm:presLayoutVars>
      </dgm:prSet>
      <dgm:spPr/>
    </dgm:pt>
    <dgm:pt modelId="{8335C99C-F816-438E-B5D0-D1ACDA3FE063}" type="pres">
      <dgm:prSet presAssocID="{BA8A8D2C-FB3C-4ADC-9B6E-390230E38D5D}" presName="thickLine" presStyleLbl="alignNode1" presStyleIdx="0" presStyleCnt="4"/>
      <dgm:spPr/>
    </dgm:pt>
    <dgm:pt modelId="{8C82BB4D-9BA2-4825-BCBF-38DFE80DA11A}" type="pres">
      <dgm:prSet presAssocID="{BA8A8D2C-FB3C-4ADC-9B6E-390230E38D5D}" presName="horz1" presStyleCnt="0"/>
      <dgm:spPr/>
    </dgm:pt>
    <dgm:pt modelId="{12B1F7FA-B046-40E6-A13F-789484794AC5}" type="pres">
      <dgm:prSet presAssocID="{BA8A8D2C-FB3C-4ADC-9B6E-390230E38D5D}" presName="tx1" presStyleLbl="revTx" presStyleIdx="0" presStyleCnt="4"/>
      <dgm:spPr/>
    </dgm:pt>
    <dgm:pt modelId="{C6989856-3B43-4F87-9D92-EFA8FEF8202A}" type="pres">
      <dgm:prSet presAssocID="{BA8A8D2C-FB3C-4ADC-9B6E-390230E38D5D}" presName="vert1" presStyleCnt="0"/>
      <dgm:spPr/>
    </dgm:pt>
    <dgm:pt modelId="{C0C5167C-1DAC-404C-8975-FCDBFDF2C275}" type="pres">
      <dgm:prSet presAssocID="{309BDA49-C95E-49C5-A794-12F7CE598D80}" presName="thickLine" presStyleLbl="alignNode1" presStyleIdx="1" presStyleCnt="4"/>
      <dgm:spPr/>
    </dgm:pt>
    <dgm:pt modelId="{F2461C9D-9902-4E90-8DA4-56A0354036A4}" type="pres">
      <dgm:prSet presAssocID="{309BDA49-C95E-49C5-A794-12F7CE598D80}" presName="horz1" presStyleCnt="0"/>
      <dgm:spPr/>
    </dgm:pt>
    <dgm:pt modelId="{1350F464-0BB1-404D-86C3-2DC7772BCD18}" type="pres">
      <dgm:prSet presAssocID="{309BDA49-C95E-49C5-A794-12F7CE598D80}" presName="tx1" presStyleLbl="revTx" presStyleIdx="1" presStyleCnt="4"/>
      <dgm:spPr/>
    </dgm:pt>
    <dgm:pt modelId="{20BFBC6A-3454-43BC-B924-95400A3F69A7}" type="pres">
      <dgm:prSet presAssocID="{309BDA49-C95E-49C5-A794-12F7CE598D80}" presName="vert1" presStyleCnt="0"/>
      <dgm:spPr/>
    </dgm:pt>
    <dgm:pt modelId="{9FA3A88D-3013-4390-B0AD-5D3CCEFDB04D}" type="pres">
      <dgm:prSet presAssocID="{DB575828-B067-48D8-BC48-AAF65A120E2F}" presName="thickLine" presStyleLbl="alignNode1" presStyleIdx="2" presStyleCnt="4"/>
      <dgm:spPr/>
    </dgm:pt>
    <dgm:pt modelId="{F9E81F4D-0E31-4CEC-9C3B-297A02C8AE67}" type="pres">
      <dgm:prSet presAssocID="{DB575828-B067-48D8-BC48-AAF65A120E2F}" presName="horz1" presStyleCnt="0"/>
      <dgm:spPr/>
    </dgm:pt>
    <dgm:pt modelId="{34944883-388E-4CA5-8F07-F873EE015287}" type="pres">
      <dgm:prSet presAssocID="{DB575828-B067-48D8-BC48-AAF65A120E2F}" presName="tx1" presStyleLbl="revTx" presStyleIdx="2" presStyleCnt="4"/>
      <dgm:spPr/>
    </dgm:pt>
    <dgm:pt modelId="{E1B1252E-F8ED-494C-9468-8B0B87C40964}" type="pres">
      <dgm:prSet presAssocID="{DB575828-B067-48D8-BC48-AAF65A120E2F}" presName="vert1" presStyleCnt="0"/>
      <dgm:spPr/>
    </dgm:pt>
    <dgm:pt modelId="{86570AC2-4B2D-440A-9191-3F0DF899C6FC}" type="pres">
      <dgm:prSet presAssocID="{A71A2CE7-80EC-483B-84D1-3592C429EA60}" presName="thickLine" presStyleLbl="alignNode1" presStyleIdx="3" presStyleCnt="4"/>
      <dgm:spPr/>
    </dgm:pt>
    <dgm:pt modelId="{4A08E32D-49CE-46BA-99CA-FFA07261603B}" type="pres">
      <dgm:prSet presAssocID="{A71A2CE7-80EC-483B-84D1-3592C429EA60}" presName="horz1" presStyleCnt="0"/>
      <dgm:spPr/>
    </dgm:pt>
    <dgm:pt modelId="{1B10254F-6BDE-4871-818C-ABE3720A929F}" type="pres">
      <dgm:prSet presAssocID="{A71A2CE7-80EC-483B-84D1-3592C429EA60}" presName="tx1" presStyleLbl="revTx" presStyleIdx="3" presStyleCnt="4"/>
      <dgm:spPr/>
    </dgm:pt>
    <dgm:pt modelId="{20C8C76D-C214-45C8-850E-2E9E6506A2A8}" type="pres">
      <dgm:prSet presAssocID="{A71A2CE7-80EC-483B-84D1-3592C429EA60}" presName="vert1" presStyleCnt="0"/>
      <dgm:spPr/>
    </dgm:pt>
  </dgm:ptLst>
  <dgm:cxnLst>
    <dgm:cxn modelId="{2E0DD722-E89C-49AD-9BEA-FAC1A07C14EB}" type="presOf" srcId="{309BDA49-C95E-49C5-A794-12F7CE598D80}" destId="{1350F464-0BB1-404D-86C3-2DC7772BCD18}" srcOrd="0" destOrd="0" presId="urn:microsoft.com/office/officeart/2008/layout/LinedList"/>
    <dgm:cxn modelId="{E564D526-1973-4AAA-923D-A510ECB67782}" type="presOf" srcId="{ABD02F35-C004-47DB-A5F8-CDCEA3048C54}" destId="{2FE5E031-2FE1-445F-A50A-59DAE8E6F482}" srcOrd="0" destOrd="0" presId="urn:microsoft.com/office/officeart/2008/layout/LinedList"/>
    <dgm:cxn modelId="{F029199A-507A-4650-B867-65B939E2AA72}" srcId="{ABD02F35-C004-47DB-A5F8-CDCEA3048C54}" destId="{A71A2CE7-80EC-483B-84D1-3592C429EA60}" srcOrd="3" destOrd="0" parTransId="{B02074D1-A9FC-4A6C-8B18-918A660566C4}" sibTransId="{8B5FD7EE-6072-45B1-ACD0-988E0DC5BB40}"/>
    <dgm:cxn modelId="{9970E8A9-9434-4F8D-8512-65C7416D56A3}" srcId="{ABD02F35-C004-47DB-A5F8-CDCEA3048C54}" destId="{DB575828-B067-48D8-BC48-AAF65A120E2F}" srcOrd="2" destOrd="0" parTransId="{B039515F-70A5-428D-B1FE-627D73B87749}" sibTransId="{4D927F42-EE21-4D1E-90F4-1805798F0FED}"/>
    <dgm:cxn modelId="{CC4F7DBE-7B7F-407E-9763-641034FE9A03}" srcId="{ABD02F35-C004-47DB-A5F8-CDCEA3048C54}" destId="{BA8A8D2C-FB3C-4ADC-9B6E-390230E38D5D}" srcOrd="0" destOrd="0" parTransId="{C525471F-3188-4AF5-AB5E-C937D4C0816C}" sibTransId="{6084E657-FC65-492A-AAB5-7017CED62CA3}"/>
    <dgm:cxn modelId="{81CDF9BE-93E3-48AA-ADD6-7171CFFC6857}" srcId="{ABD02F35-C004-47DB-A5F8-CDCEA3048C54}" destId="{309BDA49-C95E-49C5-A794-12F7CE598D80}" srcOrd="1" destOrd="0" parTransId="{78DD8308-4596-4774-A3C9-85FAFFE4AD0D}" sibTransId="{2C4201AD-945D-4DF0-B689-3C2D56FD6512}"/>
    <dgm:cxn modelId="{73D25EC6-A550-4299-87A5-5CEB97B28745}" type="presOf" srcId="{DB575828-B067-48D8-BC48-AAF65A120E2F}" destId="{34944883-388E-4CA5-8F07-F873EE015287}" srcOrd="0" destOrd="0" presId="urn:microsoft.com/office/officeart/2008/layout/LinedList"/>
    <dgm:cxn modelId="{9CE54DE3-80CC-4D51-A675-FAF55E26CBD8}" type="presOf" srcId="{BA8A8D2C-FB3C-4ADC-9B6E-390230E38D5D}" destId="{12B1F7FA-B046-40E6-A13F-789484794AC5}" srcOrd="0" destOrd="0" presId="urn:microsoft.com/office/officeart/2008/layout/LinedList"/>
    <dgm:cxn modelId="{B8D422ED-27F2-416C-8763-62CB83C780F4}" type="presOf" srcId="{A71A2CE7-80EC-483B-84D1-3592C429EA60}" destId="{1B10254F-6BDE-4871-818C-ABE3720A929F}" srcOrd="0" destOrd="0" presId="urn:microsoft.com/office/officeart/2008/layout/LinedList"/>
    <dgm:cxn modelId="{3C502E23-A66A-4B49-AF50-1A9CD0DA24C9}" type="presParOf" srcId="{2FE5E031-2FE1-445F-A50A-59DAE8E6F482}" destId="{8335C99C-F816-438E-B5D0-D1ACDA3FE063}" srcOrd="0" destOrd="0" presId="urn:microsoft.com/office/officeart/2008/layout/LinedList"/>
    <dgm:cxn modelId="{A2381FAF-C116-4565-8B18-3CA316F56B8D}" type="presParOf" srcId="{2FE5E031-2FE1-445F-A50A-59DAE8E6F482}" destId="{8C82BB4D-9BA2-4825-BCBF-38DFE80DA11A}" srcOrd="1" destOrd="0" presId="urn:microsoft.com/office/officeart/2008/layout/LinedList"/>
    <dgm:cxn modelId="{32386A22-5863-4D3D-B23D-6B083CD84F62}" type="presParOf" srcId="{8C82BB4D-9BA2-4825-BCBF-38DFE80DA11A}" destId="{12B1F7FA-B046-40E6-A13F-789484794AC5}" srcOrd="0" destOrd="0" presId="urn:microsoft.com/office/officeart/2008/layout/LinedList"/>
    <dgm:cxn modelId="{A0B80100-F614-4308-B45B-52B0214E77CD}" type="presParOf" srcId="{8C82BB4D-9BA2-4825-BCBF-38DFE80DA11A}" destId="{C6989856-3B43-4F87-9D92-EFA8FEF8202A}" srcOrd="1" destOrd="0" presId="urn:microsoft.com/office/officeart/2008/layout/LinedList"/>
    <dgm:cxn modelId="{2D9E8D03-153B-4EC3-8042-3EF0AE1EF4C2}" type="presParOf" srcId="{2FE5E031-2FE1-445F-A50A-59DAE8E6F482}" destId="{C0C5167C-1DAC-404C-8975-FCDBFDF2C275}" srcOrd="2" destOrd="0" presId="urn:microsoft.com/office/officeart/2008/layout/LinedList"/>
    <dgm:cxn modelId="{FA8979D7-AA61-4DC8-A6A3-A17DFCA9CD07}" type="presParOf" srcId="{2FE5E031-2FE1-445F-A50A-59DAE8E6F482}" destId="{F2461C9D-9902-4E90-8DA4-56A0354036A4}" srcOrd="3" destOrd="0" presId="urn:microsoft.com/office/officeart/2008/layout/LinedList"/>
    <dgm:cxn modelId="{26361DB6-83EC-43F2-8D1D-33F9FC129316}" type="presParOf" srcId="{F2461C9D-9902-4E90-8DA4-56A0354036A4}" destId="{1350F464-0BB1-404D-86C3-2DC7772BCD18}" srcOrd="0" destOrd="0" presId="urn:microsoft.com/office/officeart/2008/layout/LinedList"/>
    <dgm:cxn modelId="{68DEDEFB-A7D2-4881-994C-8A790D84D5AA}" type="presParOf" srcId="{F2461C9D-9902-4E90-8DA4-56A0354036A4}" destId="{20BFBC6A-3454-43BC-B924-95400A3F69A7}" srcOrd="1" destOrd="0" presId="urn:microsoft.com/office/officeart/2008/layout/LinedList"/>
    <dgm:cxn modelId="{13C5798B-59CD-4F42-A680-78D679DAB695}" type="presParOf" srcId="{2FE5E031-2FE1-445F-A50A-59DAE8E6F482}" destId="{9FA3A88D-3013-4390-B0AD-5D3CCEFDB04D}" srcOrd="4" destOrd="0" presId="urn:microsoft.com/office/officeart/2008/layout/LinedList"/>
    <dgm:cxn modelId="{AA894376-26E5-4499-979D-ED031753F46E}" type="presParOf" srcId="{2FE5E031-2FE1-445F-A50A-59DAE8E6F482}" destId="{F9E81F4D-0E31-4CEC-9C3B-297A02C8AE67}" srcOrd="5" destOrd="0" presId="urn:microsoft.com/office/officeart/2008/layout/LinedList"/>
    <dgm:cxn modelId="{E61C6403-2198-477E-825B-5923368A07CB}" type="presParOf" srcId="{F9E81F4D-0E31-4CEC-9C3B-297A02C8AE67}" destId="{34944883-388E-4CA5-8F07-F873EE015287}" srcOrd="0" destOrd="0" presId="urn:microsoft.com/office/officeart/2008/layout/LinedList"/>
    <dgm:cxn modelId="{C6AEA71E-98B8-4271-A0EB-33944F395995}" type="presParOf" srcId="{F9E81F4D-0E31-4CEC-9C3B-297A02C8AE67}" destId="{E1B1252E-F8ED-494C-9468-8B0B87C40964}" srcOrd="1" destOrd="0" presId="urn:microsoft.com/office/officeart/2008/layout/LinedList"/>
    <dgm:cxn modelId="{20450CE5-07DF-4333-9667-117F81806C52}" type="presParOf" srcId="{2FE5E031-2FE1-445F-A50A-59DAE8E6F482}" destId="{86570AC2-4B2D-440A-9191-3F0DF899C6FC}" srcOrd="6" destOrd="0" presId="urn:microsoft.com/office/officeart/2008/layout/LinedList"/>
    <dgm:cxn modelId="{63F3D771-6305-427D-8644-A1C4EB0D071B}" type="presParOf" srcId="{2FE5E031-2FE1-445F-A50A-59DAE8E6F482}" destId="{4A08E32D-49CE-46BA-99CA-FFA07261603B}" srcOrd="7" destOrd="0" presId="urn:microsoft.com/office/officeart/2008/layout/LinedList"/>
    <dgm:cxn modelId="{EF8CCFA1-6D18-4994-A06A-46ABEDE783E4}" type="presParOf" srcId="{4A08E32D-49CE-46BA-99CA-FFA07261603B}" destId="{1B10254F-6BDE-4871-818C-ABE3720A929F}" srcOrd="0" destOrd="0" presId="urn:microsoft.com/office/officeart/2008/layout/LinedList"/>
    <dgm:cxn modelId="{050CC23E-58BF-4869-9256-B2AA52886A5C}" type="presParOf" srcId="{4A08E32D-49CE-46BA-99CA-FFA07261603B}" destId="{20C8C76D-C214-45C8-850E-2E9E6506A2A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B7F980-0936-411B-9861-EC6B35BA954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134B3F4-898C-4107-9A8B-FA427E405463}">
      <dgm:prSet/>
      <dgm:spPr/>
      <dgm:t>
        <a:bodyPr/>
        <a:lstStyle/>
        <a:p>
          <a:r>
            <a:rPr lang="en-US" dirty="0"/>
            <a:t>How information in genes becomes proteins</a:t>
          </a:r>
        </a:p>
      </dgm:t>
    </dgm:pt>
    <dgm:pt modelId="{FC0FCDBC-DD12-4DD9-962F-51C919C9B84F}" type="parTrans" cxnId="{08888003-8AE9-4A4C-92ED-458D6CCCA46D}">
      <dgm:prSet/>
      <dgm:spPr/>
      <dgm:t>
        <a:bodyPr/>
        <a:lstStyle/>
        <a:p>
          <a:endParaRPr lang="en-US"/>
        </a:p>
      </dgm:t>
    </dgm:pt>
    <dgm:pt modelId="{09E6CEDE-761D-4048-BB52-28B0F92506BD}" type="sibTrans" cxnId="{08888003-8AE9-4A4C-92ED-458D6CCCA46D}">
      <dgm:prSet/>
      <dgm:spPr/>
      <dgm:t>
        <a:bodyPr/>
        <a:lstStyle/>
        <a:p>
          <a:endParaRPr lang="en-US"/>
        </a:p>
      </dgm:t>
    </dgm:pt>
    <dgm:pt modelId="{24232771-EDC8-4BA4-94D1-C0E06D91A501}">
      <dgm:prSet/>
      <dgm:spPr/>
      <dgm:t>
        <a:bodyPr/>
        <a:lstStyle/>
        <a:p>
          <a:r>
            <a:rPr lang="en-US" b="1" dirty="0"/>
            <a:t>Gene</a:t>
          </a:r>
          <a:r>
            <a:rPr lang="en-US" dirty="0"/>
            <a:t>: sequence of DNA that encodes a functional product (generally a protein)</a:t>
          </a:r>
        </a:p>
      </dgm:t>
    </dgm:pt>
    <dgm:pt modelId="{6F95426D-9EBC-4694-BBDB-A56460D850F9}" type="parTrans" cxnId="{E56927B4-7FEE-4A2A-93B9-5362B52EF9F0}">
      <dgm:prSet/>
      <dgm:spPr/>
      <dgm:t>
        <a:bodyPr/>
        <a:lstStyle/>
        <a:p>
          <a:endParaRPr lang="en-US"/>
        </a:p>
      </dgm:t>
    </dgm:pt>
    <dgm:pt modelId="{E4B2D958-77FD-4382-97AD-EF9D38F7C975}" type="sibTrans" cxnId="{E56927B4-7FEE-4A2A-93B9-5362B52EF9F0}">
      <dgm:prSet/>
      <dgm:spPr/>
      <dgm:t>
        <a:bodyPr/>
        <a:lstStyle/>
        <a:p>
          <a:endParaRPr lang="en-US"/>
        </a:p>
      </dgm:t>
    </dgm:pt>
    <dgm:pt modelId="{33B99F46-8689-40B2-9B3D-FFA0C5DC71E1}">
      <dgm:prSet/>
      <dgm:spPr/>
      <dgm:t>
        <a:bodyPr/>
        <a:lstStyle/>
        <a:p>
          <a:r>
            <a:rPr lang="en-US" b="1" dirty="0"/>
            <a:t>Genome</a:t>
          </a:r>
          <a:r>
            <a:rPr lang="en-US" dirty="0"/>
            <a:t>: complete set of genes in an organism</a:t>
          </a:r>
        </a:p>
      </dgm:t>
    </dgm:pt>
    <dgm:pt modelId="{687A77E4-9EEF-4CC8-8B8F-85C4E025CDDB}" type="parTrans" cxnId="{8FE0C7B5-0F2B-4DDE-9453-295629E12CAD}">
      <dgm:prSet/>
      <dgm:spPr/>
      <dgm:t>
        <a:bodyPr/>
        <a:lstStyle/>
        <a:p>
          <a:endParaRPr lang="en-US"/>
        </a:p>
      </dgm:t>
    </dgm:pt>
    <dgm:pt modelId="{51EA0E58-EA27-45A8-98F9-5E8B153FFF76}" type="sibTrans" cxnId="{8FE0C7B5-0F2B-4DDE-9453-295629E12CAD}">
      <dgm:prSet/>
      <dgm:spPr/>
      <dgm:t>
        <a:bodyPr/>
        <a:lstStyle/>
        <a:p>
          <a:endParaRPr lang="en-US"/>
        </a:p>
      </dgm:t>
    </dgm:pt>
    <dgm:pt modelId="{14E8C0F5-E2B8-4D3C-82C5-61E13DA7FF01}">
      <dgm:prSet/>
      <dgm:spPr/>
      <dgm:t>
        <a:bodyPr/>
        <a:lstStyle/>
        <a:p>
          <a:r>
            <a:rPr lang="en-US" b="1" dirty="0"/>
            <a:t>Genetics</a:t>
          </a:r>
          <a:r>
            <a:rPr lang="en-US" dirty="0"/>
            <a:t> – study of genes</a:t>
          </a:r>
        </a:p>
      </dgm:t>
    </dgm:pt>
    <dgm:pt modelId="{18E27727-ACAC-4E5D-B65C-34AB75422406}" type="parTrans" cxnId="{3BAFA1B2-3162-4292-A35B-AD0FFCB3A757}">
      <dgm:prSet/>
      <dgm:spPr/>
      <dgm:t>
        <a:bodyPr/>
        <a:lstStyle/>
        <a:p>
          <a:endParaRPr lang="en-US"/>
        </a:p>
      </dgm:t>
    </dgm:pt>
    <dgm:pt modelId="{414EE020-D54E-4E92-BAE7-A988820A23BD}" type="sibTrans" cxnId="{3BAFA1B2-3162-4292-A35B-AD0FFCB3A757}">
      <dgm:prSet/>
      <dgm:spPr/>
      <dgm:t>
        <a:bodyPr/>
        <a:lstStyle/>
        <a:p>
          <a:endParaRPr lang="en-US"/>
        </a:p>
      </dgm:t>
    </dgm:pt>
    <dgm:pt modelId="{29B87E1C-2F8F-4C3F-BF07-7101827339A1}" type="pres">
      <dgm:prSet presAssocID="{2CB7F980-0936-411B-9861-EC6B35BA9544}" presName="vert0" presStyleCnt="0">
        <dgm:presLayoutVars>
          <dgm:dir/>
          <dgm:animOne val="branch"/>
          <dgm:animLvl val="lvl"/>
        </dgm:presLayoutVars>
      </dgm:prSet>
      <dgm:spPr/>
    </dgm:pt>
    <dgm:pt modelId="{F1646A39-30C5-4646-9844-3AF1B7EE769E}" type="pres">
      <dgm:prSet presAssocID="{F134B3F4-898C-4107-9A8B-FA427E405463}" presName="thickLine" presStyleLbl="alignNode1" presStyleIdx="0" presStyleCnt="4"/>
      <dgm:spPr/>
    </dgm:pt>
    <dgm:pt modelId="{6DCBA718-CF59-432B-B2BF-8DFEA9EF5100}" type="pres">
      <dgm:prSet presAssocID="{F134B3F4-898C-4107-9A8B-FA427E405463}" presName="horz1" presStyleCnt="0"/>
      <dgm:spPr/>
    </dgm:pt>
    <dgm:pt modelId="{B244917C-B6E4-4EBF-809C-8597A311F55B}" type="pres">
      <dgm:prSet presAssocID="{F134B3F4-898C-4107-9A8B-FA427E405463}" presName="tx1" presStyleLbl="revTx" presStyleIdx="0" presStyleCnt="4"/>
      <dgm:spPr/>
    </dgm:pt>
    <dgm:pt modelId="{CE25B281-D839-41E2-A607-40FD8D2A8214}" type="pres">
      <dgm:prSet presAssocID="{F134B3F4-898C-4107-9A8B-FA427E405463}" presName="vert1" presStyleCnt="0"/>
      <dgm:spPr/>
    </dgm:pt>
    <dgm:pt modelId="{8E4A796C-BC1D-48A3-8090-6F6C747427A9}" type="pres">
      <dgm:prSet presAssocID="{24232771-EDC8-4BA4-94D1-C0E06D91A501}" presName="thickLine" presStyleLbl="alignNode1" presStyleIdx="1" presStyleCnt="4"/>
      <dgm:spPr/>
    </dgm:pt>
    <dgm:pt modelId="{E7BA7D09-1A22-450C-82C0-089CC01C9947}" type="pres">
      <dgm:prSet presAssocID="{24232771-EDC8-4BA4-94D1-C0E06D91A501}" presName="horz1" presStyleCnt="0"/>
      <dgm:spPr/>
    </dgm:pt>
    <dgm:pt modelId="{CE4E6DFC-CA4B-4B82-8B7F-A68AA0C6087E}" type="pres">
      <dgm:prSet presAssocID="{24232771-EDC8-4BA4-94D1-C0E06D91A501}" presName="tx1" presStyleLbl="revTx" presStyleIdx="1" presStyleCnt="4"/>
      <dgm:spPr/>
    </dgm:pt>
    <dgm:pt modelId="{90E1673B-F7AC-4B09-B039-13EE25506D6F}" type="pres">
      <dgm:prSet presAssocID="{24232771-EDC8-4BA4-94D1-C0E06D91A501}" presName="vert1" presStyleCnt="0"/>
      <dgm:spPr/>
    </dgm:pt>
    <dgm:pt modelId="{0C0BB9AE-61A6-4DB5-8EC5-7381CB14EAC1}" type="pres">
      <dgm:prSet presAssocID="{33B99F46-8689-40B2-9B3D-FFA0C5DC71E1}" presName="thickLine" presStyleLbl="alignNode1" presStyleIdx="2" presStyleCnt="4"/>
      <dgm:spPr/>
    </dgm:pt>
    <dgm:pt modelId="{471FED7F-327C-4BF0-81E3-07768F11CECE}" type="pres">
      <dgm:prSet presAssocID="{33B99F46-8689-40B2-9B3D-FFA0C5DC71E1}" presName="horz1" presStyleCnt="0"/>
      <dgm:spPr/>
    </dgm:pt>
    <dgm:pt modelId="{1395C76B-443F-4F5E-83B6-F56688BF2BDA}" type="pres">
      <dgm:prSet presAssocID="{33B99F46-8689-40B2-9B3D-FFA0C5DC71E1}" presName="tx1" presStyleLbl="revTx" presStyleIdx="2" presStyleCnt="4"/>
      <dgm:spPr/>
    </dgm:pt>
    <dgm:pt modelId="{CC14423B-73DD-42F7-B3E4-014E012B6632}" type="pres">
      <dgm:prSet presAssocID="{33B99F46-8689-40B2-9B3D-FFA0C5DC71E1}" presName="vert1" presStyleCnt="0"/>
      <dgm:spPr/>
    </dgm:pt>
    <dgm:pt modelId="{5F3157CB-5C7C-44E8-B43D-A24E8A6097A3}" type="pres">
      <dgm:prSet presAssocID="{14E8C0F5-E2B8-4D3C-82C5-61E13DA7FF01}" presName="thickLine" presStyleLbl="alignNode1" presStyleIdx="3" presStyleCnt="4"/>
      <dgm:spPr/>
    </dgm:pt>
    <dgm:pt modelId="{C1FC8ABB-5A50-4095-822A-64E2E32A8750}" type="pres">
      <dgm:prSet presAssocID="{14E8C0F5-E2B8-4D3C-82C5-61E13DA7FF01}" presName="horz1" presStyleCnt="0"/>
      <dgm:spPr/>
    </dgm:pt>
    <dgm:pt modelId="{EE07E8FF-29ED-4BC2-9939-40E64D9D9B39}" type="pres">
      <dgm:prSet presAssocID="{14E8C0F5-E2B8-4D3C-82C5-61E13DA7FF01}" presName="tx1" presStyleLbl="revTx" presStyleIdx="3" presStyleCnt="4"/>
      <dgm:spPr/>
    </dgm:pt>
    <dgm:pt modelId="{A6449C85-B1EF-4BF1-B6CB-6DE0F6CD5176}" type="pres">
      <dgm:prSet presAssocID="{14E8C0F5-E2B8-4D3C-82C5-61E13DA7FF01}" presName="vert1" presStyleCnt="0"/>
      <dgm:spPr/>
    </dgm:pt>
  </dgm:ptLst>
  <dgm:cxnLst>
    <dgm:cxn modelId="{06843801-BF86-49D8-A796-BE46E5F38810}" type="presOf" srcId="{14E8C0F5-E2B8-4D3C-82C5-61E13DA7FF01}" destId="{EE07E8FF-29ED-4BC2-9939-40E64D9D9B39}" srcOrd="0" destOrd="0" presId="urn:microsoft.com/office/officeart/2008/layout/LinedList"/>
    <dgm:cxn modelId="{08888003-8AE9-4A4C-92ED-458D6CCCA46D}" srcId="{2CB7F980-0936-411B-9861-EC6B35BA9544}" destId="{F134B3F4-898C-4107-9A8B-FA427E405463}" srcOrd="0" destOrd="0" parTransId="{FC0FCDBC-DD12-4DD9-962F-51C919C9B84F}" sibTransId="{09E6CEDE-761D-4048-BB52-28B0F92506BD}"/>
    <dgm:cxn modelId="{2EAE0745-E587-4EBD-AC95-22090E759EC7}" type="presOf" srcId="{33B99F46-8689-40B2-9B3D-FFA0C5DC71E1}" destId="{1395C76B-443F-4F5E-83B6-F56688BF2BDA}" srcOrd="0" destOrd="0" presId="urn:microsoft.com/office/officeart/2008/layout/LinedList"/>
    <dgm:cxn modelId="{E5070068-8E18-4C5D-811C-1581827428FF}" type="presOf" srcId="{24232771-EDC8-4BA4-94D1-C0E06D91A501}" destId="{CE4E6DFC-CA4B-4B82-8B7F-A68AA0C6087E}" srcOrd="0" destOrd="0" presId="urn:microsoft.com/office/officeart/2008/layout/LinedList"/>
    <dgm:cxn modelId="{3BAFA1B2-3162-4292-A35B-AD0FFCB3A757}" srcId="{2CB7F980-0936-411B-9861-EC6B35BA9544}" destId="{14E8C0F5-E2B8-4D3C-82C5-61E13DA7FF01}" srcOrd="3" destOrd="0" parTransId="{18E27727-ACAC-4E5D-B65C-34AB75422406}" sibTransId="{414EE020-D54E-4E92-BAE7-A988820A23BD}"/>
    <dgm:cxn modelId="{E56927B4-7FEE-4A2A-93B9-5362B52EF9F0}" srcId="{2CB7F980-0936-411B-9861-EC6B35BA9544}" destId="{24232771-EDC8-4BA4-94D1-C0E06D91A501}" srcOrd="1" destOrd="0" parTransId="{6F95426D-9EBC-4694-BBDB-A56460D850F9}" sibTransId="{E4B2D958-77FD-4382-97AD-EF9D38F7C975}"/>
    <dgm:cxn modelId="{8FE0C7B5-0F2B-4DDE-9453-295629E12CAD}" srcId="{2CB7F980-0936-411B-9861-EC6B35BA9544}" destId="{33B99F46-8689-40B2-9B3D-FFA0C5DC71E1}" srcOrd="2" destOrd="0" parTransId="{687A77E4-9EEF-4CC8-8B8F-85C4E025CDDB}" sibTransId="{51EA0E58-EA27-45A8-98F9-5E8B153FFF76}"/>
    <dgm:cxn modelId="{E54EEEB6-DD60-44B6-94EE-8BABEC7BEB44}" type="presOf" srcId="{2CB7F980-0936-411B-9861-EC6B35BA9544}" destId="{29B87E1C-2F8F-4C3F-BF07-7101827339A1}" srcOrd="0" destOrd="0" presId="urn:microsoft.com/office/officeart/2008/layout/LinedList"/>
    <dgm:cxn modelId="{371CC7BD-FFFF-4558-9773-FDF60C259A31}" type="presOf" srcId="{F134B3F4-898C-4107-9A8B-FA427E405463}" destId="{B244917C-B6E4-4EBF-809C-8597A311F55B}" srcOrd="0" destOrd="0" presId="urn:microsoft.com/office/officeart/2008/layout/LinedList"/>
    <dgm:cxn modelId="{AD920F32-E63F-45F4-8C2E-4FCBB861F1FF}" type="presParOf" srcId="{29B87E1C-2F8F-4C3F-BF07-7101827339A1}" destId="{F1646A39-30C5-4646-9844-3AF1B7EE769E}" srcOrd="0" destOrd="0" presId="urn:microsoft.com/office/officeart/2008/layout/LinedList"/>
    <dgm:cxn modelId="{4F41FB27-E065-47BD-88F0-0163373FD9B7}" type="presParOf" srcId="{29B87E1C-2F8F-4C3F-BF07-7101827339A1}" destId="{6DCBA718-CF59-432B-B2BF-8DFEA9EF5100}" srcOrd="1" destOrd="0" presId="urn:microsoft.com/office/officeart/2008/layout/LinedList"/>
    <dgm:cxn modelId="{B39CA5C6-12D0-4E24-92F9-99BEB528348E}" type="presParOf" srcId="{6DCBA718-CF59-432B-B2BF-8DFEA9EF5100}" destId="{B244917C-B6E4-4EBF-809C-8597A311F55B}" srcOrd="0" destOrd="0" presId="urn:microsoft.com/office/officeart/2008/layout/LinedList"/>
    <dgm:cxn modelId="{92E238EC-57EF-4E37-8759-C1BA7F33A11D}" type="presParOf" srcId="{6DCBA718-CF59-432B-B2BF-8DFEA9EF5100}" destId="{CE25B281-D839-41E2-A607-40FD8D2A8214}" srcOrd="1" destOrd="0" presId="urn:microsoft.com/office/officeart/2008/layout/LinedList"/>
    <dgm:cxn modelId="{C2A151E6-7B0F-4BCF-83E8-4BFDC2AC56B6}" type="presParOf" srcId="{29B87E1C-2F8F-4C3F-BF07-7101827339A1}" destId="{8E4A796C-BC1D-48A3-8090-6F6C747427A9}" srcOrd="2" destOrd="0" presId="urn:microsoft.com/office/officeart/2008/layout/LinedList"/>
    <dgm:cxn modelId="{930EFF54-0131-4B58-A2C4-2C2B94E0E093}" type="presParOf" srcId="{29B87E1C-2F8F-4C3F-BF07-7101827339A1}" destId="{E7BA7D09-1A22-450C-82C0-089CC01C9947}" srcOrd="3" destOrd="0" presId="urn:microsoft.com/office/officeart/2008/layout/LinedList"/>
    <dgm:cxn modelId="{68356D0B-8EE4-4B70-A1FF-98721FD54A33}" type="presParOf" srcId="{E7BA7D09-1A22-450C-82C0-089CC01C9947}" destId="{CE4E6DFC-CA4B-4B82-8B7F-A68AA0C6087E}" srcOrd="0" destOrd="0" presId="urn:microsoft.com/office/officeart/2008/layout/LinedList"/>
    <dgm:cxn modelId="{92DBE248-D80C-4089-819D-5A3B717669CF}" type="presParOf" srcId="{E7BA7D09-1A22-450C-82C0-089CC01C9947}" destId="{90E1673B-F7AC-4B09-B039-13EE25506D6F}" srcOrd="1" destOrd="0" presId="urn:microsoft.com/office/officeart/2008/layout/LinedList"/>
    <dgm:cxn modelId="{88810934-889D-450E-9252-3576204431C6}" type="presParOf" srcId="{29B87E1C-2F8F-4C3F-BF07-7101827339A1}" destId="{0C0BB9AE-61A6-4DB5-8EC5-7381CB14EAC1}" srcOrd="4" destOrd="0" presId="urn:microsoft.com/office/officeart/2008/layout/LinedList"/>
    <dgm:cxn modelId="{8DC6CCDE-9D20-4410-9225-BCC4A0C65E26}" type="presParOf" srcId="{29B87E1C-2F8F-4C3F-BF07-7101827339A1}" destId="{471FED7F-327C-4BF0-81E3-07768F11CECE}" srcOrd="5" destOrd="0" presId="urn:microsoft.com/office/officeart/2008/layout/LinedList"/>
    <dgm:cxn modelId="{C55735F4-6607-4939-BCA0-5B5194A962A9}" type="presParOf" srcId="{471FED7F-327C-4BF0-81E3-07768F11CECE}" destId="{1395C76B-443F-4F5E-83B6-F56688BF2BDA}" srcOrd="0" destOrd="0" presId="urn:microsoft.com/office/officeart/2008/layout/LinedList"/>
    <dgm:cxn modelId="{C4F0E4CB-D5E1-4D60-9388-9DD9464B411D}" type="presParOf" srcId="{471FED7F-327C-4BF0-81E3-07768F11CECE}" destId="{CC14423B-73DD-42F7-B3E4-014E012B6632}" srcOrd="1" destOrd="0" presId="urn:microsoft.com/office/officeart/2008/layout/LinedList"/>
    <dgm:cxn modelId="{C0062B27-1D31-4F47-93F4-791FE989D2F6}" type="presParOf" srcId="{29B87E1C-2F8F-4C3F-BF07-7101827339A1}" destId="{5F3157CB-5C7C-44E8-B43D-A24E8A6097A3}" srcOrd="6" destOrd="0" presId="urn:microsoft.com/office/officeart/2008/layout/LinedList"/>
    <dgm:cxn modelId="{1F86D3C4-64E2-4B52-B38D-4D03F6ED4AFE}" type="presParOf" srcId="{29B87E1C-2F8F-4C3F-BF07-7101827339A1}" destId="{C1FC8ABB-5A50-4095-822A-64E2E32A8750}" srcOrd="7" destOrd="0" presId="urn:microsoft.com/office/officeart/2008/layout/LinedList"/>
    <dgm:cxn modelId="{67FE370E-37FB-4ECD-9B02-F7791462070A}" type="presParOf" srcId="{C1FC8ABB-5A50-4095-822A-64E2E32A8750}" destId="{EE07E8FF-29ED-4BC2-9939-40E64D9D9B39}" srcOrd="0" destOrd="0" presId="urn:microsoft.com/office/officeart/2008/layout/LinedList"/>
    <dgm:cxn modelId="{4327E394-8857-4558-B9F6-56F9A9798823}" type="presParOf" srcId="{C1FC8ABB-5A50-4095-822A-64E2E32A8750}" destId="{A6449C85-B1EF-4BF1-B6CB-6DE0F6CD517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53C27B-1716-4B32-B69F-DA4B3938765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A14FDD9-6F0F-4EF7-9D97-FC63DAEA1DA9}">
      <dgm:prSet/>
      <dgm:spPr/>
      <dgm:t>
        <a:bodyPr/>
        <a:lstStyle/>
        <a:p>
          <a:r>
            <a:rPr lang="en-US" dirty="0"/>
            <a:t>How information in genes becomes proteins</a:t>
          </a:r>
        </a:p>
      </dgm:t>
    </dgm:pt>
    <dgm:pt modelId="{D29EE7B7-D318-49EB-B34C-F2FB731FBBE0}" type="parTrans" cxnId="{E178FF26-713A-44E9-BA94-051FC89DE993}">
      <dgm:prSet/>
      <dgm:spPr/>
      <dgm:t>
        <a:bodyPr/>
        <a:lstStyle/>
        <a:p>
          <a:endParaRPr lang="en-US"/>
        </a:p>
      </dgm:t>
    </dgm:pt>
    <dgm:pt modelId="{1F10B53F-0894-4B67-B18D-2C1AC34261E5}" type="sibTrans" cxnId="{E178FF26-713A-44E9-BA94-051FC89DE993}">
      <dgm:prSet/>
      <dgm:spPr/>
      <dgm:t>
        <a:bodyPr/>
        <a:lstStyle/>
        <a:p>
          <a:endParaRPr lang="en-US"/>
        </a:p>
      </dgm:t>
    </dgm:pt>
    <dgm:pt modelId="{3B6FBAED-EA77-418A-B7D9-3381C3EFF207}">
      <dgm:prSet/>
      <dgm:spPr/>
      <dgm:t>
        <a:bodyPr/>
        <a:lstStyle/>
        <a:p>
          <a:r>
            <a:rPr lang="en-US" b="1" dirty="0"/>
            <a:t>Transcription</a:t>
          </a:r>
          <a:r>
            <a:rPr lang="en-US" dirty="0"/>
            <a:t>: DNA </a:t>
          </a:r>
          <a:r>
            <a:rPr lang="en-US" dirty="0">
              <a:sym typeface="Wingdings" panose="05000000000000000000" pitchFamily="2" charset="2"/>
            </a:rPr>
            <a:t></a:t>
          </a:r>
          <a:r>
            <a:rPr lang="en-US" dirty="0"/>
            <a:t> RNA</a:t>
          </a:r>
        </a:p>
      </dgm:t>
    </dgm:pt>
    <dgm:pt modelId="{4D45DA70-D1F1-4C11-875C-31CDD2963761}" type="parTrans" cxnId="{128630FB-A633-466F-84D1-FA7801E4FBA3}">
      <dgm:prSet/>
      <dgm:spPr/>
      <dgm:t>
        <a:bodyPr/>
        <a:lstStyle/>
        <a:p>
          <a:endParaRPr lang="en-US"/>
        </a:p>
      </dgm:t>
    </dgm:pt>
    <dgm:pt modelId="{86E983ED-5F43-4F4D-84BF-94538661F359}" type="sibTrans" cxnId="{128630FB-A633-466F-84D1-FA7801E4FBA3}">
      <dgm:prSet/>
      <dgm:spPr/>
      <dgm:t>
        <a:bodyPr/>
        <a:lstStyle/>
        <a:p>
          <a:endParaRPr lang="en-US"/>
        </a:p>
      </dgm:t>
    </dgm:pt>
    <dgm:pt modelId="{2A772A1D-BE87-4020-AEAD-48BE27013A92}">
      <dgm:prSet/>
      <dgm:spPr/>
      <dgm:t>
        <a:bodyPr/>
        <a:lstStyle/>
        <a:p>
          <a:r>
            <a:rPr lang="en-US" b="1" dirty="0"/>
            <a:t>Translation</a:t>
          </a:r>
          <a:r>
            <a:rPr lang="en-US" dirty="0"/>
            <a:t>: RNA </a:t>
          </a:r>
          <a:r>
            <a:rPr lang="en-US" dirty="0">
              <a:sym typeface="Wingdings" panose="05000000000000000000" pitchFamily="2" charset="2"/>
            </a:rPr>
            <a:t></a:t>
          </a:r>
          <a:r>
            <a:rPr lang="en-US" dirty="0"/>
            <a:t> protein</a:t>
          </a:r>
        </a:p>
      </dgm:t>
    </dgm:pt>
    <dgm:pt modelId="{EAAA5AED-453C-4CA9-BB24-E56F0BDDFE55}" type="parTrans" cxnId="{A1D175E6-B05E-4897-BB9D-C5551FAA48F9}">
      <dgm:prSet/>
      <dgm:spPr/>
      <dgm:t>
        <a:bodyPr/>
        <a:lstStyle/>
        <a:p>
          <a:endParaRPr lang="en-US"/>
        </a:p>
      </dgm:t>
    </dgm:pt>
    <dgm:pt modelId="{80CC8BAD-410C-4253-8CF9-D090D85D40C5}" type="sibTrans" cxnId="{A1D175E6-B05E-4897-BB9D-C5551FAA48F9}">
      <dgm:prSet/>
      <dgm:spPr/>
      <dgm:t>
        <a:bodyPr/>
        <a:lstStyle/>
        <a:p>
          <a:endParaRPr lang="en-US"/>
        </a:p>
      </dgm:t>
    </dgm:pt>
    <dgm:pt modelId="{E6EBA822-FC88-49D4-99A0-3F096C6757DD}">
      <dgm:prSet/>
      <dgm:spPr/>
      <dgm:t>
        <a:bodyPr/>
        <a:lstStyle/>
        <a:p>
          <a:r>
            <a:rPr lang="en-US" b="1" dirty="0"/>
            <a:t>Transcriptome</a:t>
          </a:r>
          <a:r>
            <a:rPr lang="en-US" dirty="0"/>
            <a:t>: complete set of mRNA transcripts</a:t>
          </a:r>
        </a:p>
      </dgm:t>
    </dgm:pt>
    <dgm:pt modelId="{9E2A9797-BB0E-4A0B-AAB0-6631A1C8EAB6}" type="parTrans" cxnId="{2B9434D6-9C84-4975-9772-6F0419E1DF69}">
      <dgm:prSet/>
      <dgm:spPr/>
      <dgm:t>
        <a:bodyPr/>
        <a:lstStyle/>
        <a:p>
          <a:endParaRPr lang="en-US"/>
        </a:p>
      </dgm:t>
    </dgm:pt>
    <dgm:pt modelId="{CA3AD538-EEBB-49E9-A445-02993CA9A46A}" type="sibTrans" cxnId="{2B9434D6-9C84-4975-9772-6F0419E1DF69}">
      <dgm:prSet/>
      <dgm:spPr/>
      <dgm:t>
        <a:bodyPr/>
        <a:lstStyle/>
        <a:p>
          <a:endParaRPr lang="en-US"/>
        </a:p>
      </dgm:t>
    </dgm:pt>
    <dgm:pt modelId="{753843EB-6C6C-47B0-934F-C6A77CD8B527}" type="pres">
      <dgm:prSet presAssocID="{8E53C27B-1716-4B32-B69F-DA4B39387653}" presName="vert0" presStyleCnt="0">
        <dgm:presLayoutVars>
          <dgm:dir/>
          <dgm:animOne val="branch"/>
          <dgm:animLvl val="lvl"/>
        </dgm:presLayoutVars>
      </dgm:prSet>
      <dgm:spPr/>
    </dgm:pt>
    <dgm:pt modelId="{CD8FD0ED-0685-4194-AB37-2AB20D8AB74A}" type="pres">
      <dgm:prSet presAssocID="{6A14FDD9-6F0F-4EF7-9D97-FC63DAEA1DA9}" presName="thickLine" presStyleLbl="alignNode1" presStyleIdx="0" presStyleCnt="4"/>
      <dgm:spPr/>
    </dgm:pt>
    <dgm:pt modelId="{DD69461C-90B3-4874-B292-39ACA4C25355}" type="pres">
      <dgm:prSet presAssocID="{6A14FDD9-6F0F-4EF7-9D97-FC63DAEA1DA9}" presName="horz1" presStyleCnt="0"/>
      <dgm:spPr/>
    </dgm:pt>
    <dgm:pt modelId="{B32390BE-C832-4908-A9C2-63890B716CEA}" type="pres">
      <dgm:prSet presAssocID="{6A14FDD9-6F0F-4EF7-9D97-FC63DAEA1DA9}" presName="tx1" presStyleLbl="revTx" presStyleIdx="0" presStyleCnt="4"/>
      <dgm:spPr/>
    </dgm:pt>
    <dgm:pt modelId="{C93C9D28-CB67-4628-AA28-B1F887C323D4}" type="pres">
      <dgm:prSet presAssocID="{6A14FDD9-6F0F-4EF7-9D97-FC63DAEA1DA9}" presName="vert1" presStyleCnt="0"/>
      <dgm:spPr/>
    </dgm:pt>
    <dgm:pt modelId="{4283C6CB-02BF-477F-A859-240A89A12816}" type="pres">
      <dgm:prSet presAssocID="{3B6FBAED-EA77-418A-B7D9-3381C3EFF207}" presName="thickLine" presStyleLbl="alignNode1" presStyleIdx="1" presStyleCnt="4"/>
      <dgm:spPr/>
    </dgm:pt>
    <dgm:pt modelId="{6BEE2C9C-B372-40BE-A8C5-747698408ADD}" type="pres">
      <dgm:prSet presAssocID="{3B6FBAED-EA77-418A-B7D9-3381C3EFF207}" presName="horz1" presStyleCnt="0"/>
      <dgm:spPr/>
    </dgm:pt>
    <dgm:pt modelId="{8C5943E3-B604-416A-8329-34C5D90B95EB}" type="pres">
      <dgm:prSet presAssocID="{3B6FBAED-EA77-418A-B7D9-3381C3EFF207}" presName="tx1" presStyleLbl="revTx" presStyleIdx="1" presStyleCnt="4"/>
      <dgm:spPr/>
    </dgm:pt>
    <dgm:pt modelId="{674E164E-1DD8-4440-B104-297113AC6EDE}" type="pres">
      <dgm:prSet presAssocID="{3B6FBAED-EA77-418A-B7D9-3381C3EFF207}" presName="vert1" presStyleCnt="0"/>
      <dgm:spPr/>
    </dgm:pt>
    <dgm:pt modelId="{439522E6-4AFD-49B0-A6FD-4085816D5F01}" type="pres">
      <dgm:prSet presAssocID="{2A772A1D-BE87-4020-AEAD-48BE27013A92}" presName="thickLine" presStyleLbl="alignNode1" presStyleIdx="2" presStyleCnt="4"/>
      <dgm:spPr/>
    </dgm:pt>
    <dgm:pt modelId="{5C922043-60E4-4152-B195-941B06230B11}" type="pres">
      <dgm:prSet presAssocID="{2A772A1D-BE87-4020-AEAD-48BE27013A92}" presName="horz1" presStyleCnt="0"/>
      <dgm:spPr/>
    </dgm:pt>
    <dgm:pt modelId="{EEDD2B91-3694-4190-A54D-1709D933AF7B}" type="pres">
      <dgm:prSet presAssocID="{2A772A1D-BE87-4020-AEAD-48BE27013A92}" presName="tx1" presStyleLbl="revTx" presStyleIdx="2" presStyleCnt="4"/>
      <dgm:spPr/>
    </dgm:pt>
    <dgm:pt modelId="{F6389A5E-CA89-4B19-9036-7FE723B73756}" type="pres">
      <dgm:prSet presAssocID="{2A772A1D-BE87-4020-AEAD-48BE27013A92}" presName="vert1" presStyleCnt="0"/>
      <dgm:spPr/>
    </dgm:pt>
    <dgm:pt modelId="{F7D355CA-10BD-4EF6-A462-6132970F3ADA}" type="pres">
      <dgm:prSet presAssocID="{E6EBA822-FC88-49D4-99A0-3F096C6757DD}" presName="thickLine" presStyleLbl="alignNode1" presStyleIdx="3" presStyleCnt="4"/>
      <dgm:spPr/>
    </dgm:pt>
    <dgm:pt modelId="{224C4892-09A0-4229-AA12-FD254AB45BEA}" type="pres">
      <dgm:prSet presAssocID="{E6EBA822-FC88-49D4-99A0-3F096C6757DD}" presName="horz1" presStyleCnt="0"/>
      <dgm:spPr/>
    </dgm:pt>
    <dgm:pt modelId="{0ADB1F29-8EEF-4F01-B966-70A023055664}" type="pres">
      <dgm:prSet presAssocID="{E6EBA822-FC88-49D4-99A0-3F096C6757DD}" presName="tx1" presStyleLbl="revTx" presStyleIdx="3" presStyleCnt="4"/>
      <dgm:spPr/>
    </dgm:pt>
    <dgm:pt modelId="{E8DBCABC-7CDD-457E-9764-72D9CC76726F}" type="pres">
      <dgm:prSet presAssocID="{E6EBA822-FC88-49D4-99A0-3F096C6757DD}" presName="vert1" presStyleCnt="0"/>
      <dgm:spPr/>
    </dgm:pt>
  </dgm:ptLst>
  <dgm:cxnLst>
    <dgm:cxn modelId="{3A8DEF21-8EBB-49BA-B0BE-BAC63FFB36D3}" type="presOf" srcId="{3B6FBAED-EA77-418A-B7D9-3381C3EFF207}" destId="{8C5943E3-B604-416A-8329-34C5D90B95EB}" srcOrd="0" destOrd="0" presId="urn:microsoft.com/office/officeart/2008/layout/LinedList"/>
    <dgm:cxn modelId="{E178FF26-713A-44E9-BA94-051FC89DE993}" srcId="{8E53C27B-1716-4B32-B69F-DA4B39387653}" destId="{6A14FDD9-6F0F-4EF7-9D97-FC63DAEA1DA9}" srcOrd="0" destOrd="0" parTransId="{D29EE7B7-D318-49EB-B34C-F2FB731FBBE0}" sibTransId="{1F10B53F-0894-4B67-B18D-2C1AC34261E5}"/>
    <dgm:cxn modelId="{A429A546-DA59-4AAA-BEDD-5A1C4DFE9B9A}" type="presOf" srcId="{8E53C27B-1716-4B32-B69F-DA4B39387653}" destId="{753843EB-6C6C-47B0-934F-C6A77CD8B527}" srcOrd="0" destOrd="0" presId="urn:microsoft.com/office/officeart/2008/layout/LinedList"/>
    <dgm:cxn modelId="{497251A0-FAA6-48AE-B65E-1D2C16A8FFB2}" type="presOf" srcId="{E6EBA822-FC88-49D4-99A0-3F096C6757DD}" destId="{0ADB1F29-8EEF-4F01-B966-70A023055664}" srcOrd="0" destOrd="0" presId="urn:microsoft.com/office/officeart/2008/layout/LinedList"/>
    <dgm:cxn modelId="{1A7CD4A2-6B7F-4DFB-97F9-A2684B9F36B6}" type="presOf" srcId="{2A772A1D-BE87-4020-AEAD-48BE27013A92}" destId="{EEDD2B91-3694-4190-A54D-1709D933AF7B}" srcOrd="0" destOrd="0" presId="urn:microsoft.com/office/officeart/2008/layout/LinedList"/>
    <dgm:cxn modelId="{DE2B7DAE-1858-4434-A364-4A2CD38DE4E1}" type="presOf" srcId="{6A14FDD9-6F0F-4EF7-9D97-FC63DAEA1DA9}" destId="{B32390BE-C832-4908-A9C2-63890B716CEA}" srcOrd="0" destOrd="0" presId="urn:microsoft.com/office/officeart/2008/layout/LinedList"/>
    <dgm:cxn modelId="{2B9434D6-9C84-4975-9772-6F0419E1DF69}" srcId="{8E53C27B-1716-4B32-B69F-DA4B39387653}" destId="{E6EBA822-FC88-49D4-99A0-3F096C6757DD}" srcOrd="3" destOrd="0" parTransId="{9E2A9797-BB0E-4A0B-AAB0-6631A1C8EAB6}" sibTransId="{CA3AD538-EEBB-49E9-A445-02993CA9A46A}"/>
    <dgm:cxn modelId="{A1D175E6-B05E-4897-BB9D-C5551FAA48F9}" srcId="{8E53C27B-1716-4B32-B69F-DA4B39387653}" destId="{2A772A1D-BE87-4020-AEAD-48BE27013A92}" srcOrd="2" destOrd="0" parTransId="{EAAA5AED-453C-4CA9-BB24-E56F0BDDFE55}" sibTransId="{80CC8BAD-410C-4253-8CF9-D090D85D40C5}"/>
    <dgm:cxn modelId="{128630FB-A633-466F-84D1-FA7801E4FBA3}" srcId="{8E53C27B-1716-4B32-B69F-DA4B39387653}" destId="{3B6FBAED-EA77-418A-B7D9-3381C3EFF207}" srcOrd="1" destOrd="0" parTransId="{4D45DA70-D1F1-4C11-875C-31CDD2963761}" sibTransId="{86E983ED-5F43-4F4D-84BF-94538661F359}"/>
    <dgm:cxn modelId="{316D99CB-26FB-461F-A0B7-D70BB309454A}" type="presParOf" srcId="{753843EB-6C6C-47B0-934F-C6A77CD8B527}" destId="{CD8FD0ED-0685-4194-AB37-2AB20D8AB74A}" srcOrd="0" destOrd="0" presId="urn:microsoft.com/office/officeart/2008/layout/LinedList"/>
    <dgm:cxn modelId="{96F02FC6-A16D-4378-9598-7B28BA839CC3}" type="presParOf" srcId="{753843EB-6C6C-47B0-934F-C6A77CD8B527}" destId="{DD69461C-90B3-4874-B292-39ACA4C25355}" srcOrd="1" destOrd="0" presId="urn:microsoft.com/office/officeart/2008/layout/LinedList"/>
    <dgm:cxn modelId="{12814A88-BC76-46AF-8924-664F6FD79648}" type="presParOf" srcId="{DD69461C-90B3-4874-B292-39ACA4C25355}" destId="{B32390BE-C832-4908-A9C2-63890B716CEA}" srcOrd="0" destOrd="0" presId="urn:microsoft.com/office/officeart/2008/layout/LinedList"/>
    <dgm:cxn modelId="{6134024B-0AFD-4257-BB43-9B5BBBC38E77}" type="presParOf" srcId="{DD69461C-90B3-4874-B292-39ACA4C25355}" destId="{C93C9D28-CB67-4628-AA28-B1F887C323D4}" srcOrd="1" destOrd="0" presId="urn:microsoft.com/office/officeart/2008/layout/LinedList"/>
    <dgm:cxn modelId="{A6416CD5-96E9-4B55-B28A-E9DEC1EE605D}" type="presParOf" srcId="{753843EB-6C6C-47B0-934F-C6A77CD8B527}" destId="{4283C6CB-02BF-477F-A859-240A89A12816}" srcOrd="2" destOrd="0" presId="urn:microsoft.com/office/officeart/2008/layout/LinedList"/>
    <dgm:cxn modelId="{12305BB2-8D75-41BE-BB95-F9BAAD6BCC7A}" type="presParOf" srcId="{753843EB-6C6C-47B0-934F-C6A77CD8B527}" destId="{6BEE2C9C-B372-40BE-A8C5-747698408ADD}" srcOrd="3" destOrd="0" presId="urn:microsoft.com/office/officeart/2008/layout/LinedList"/>
    <dgm:cxn modelId="{BF725A24-8F56-4AD1-9958-DBDC8660F039}" type="presParOf" srcId="{6BEE2C9C-B372-40BE-A8C5-747698408ADD}" destId="{8C5943E3-B604-416A-8329-34C5D90B95EB}" srcOrd="0" destOrd="0" presId="urn:microsoft.com/office/officeart/2008/layout/LinedList"/>
    <dgm:cxn modelId="{7E0C0C8E-72DF-4E9D-A541-99A8073FBBFC}" type="presParOf" srcId="{6BEE2C9C-B372-40BE-A8C5-747698408ADD}" destId="{674E164E-1DD8-4440-B104-297113AC6EDE}" srcOrd="1" destOrd="0" presId="urn:microsoft.com/office/officeart/2008/layout/LinedList"/>
    <dgm:cxn modelId="{717AAEDA-4367-4A7E-8FA2-52BC4220C5D6}" type="presParOf" srcId="{753843EB-6C6C-47B0-934F-C6A77CD8B527}" destId="{439522E6-4AFD-49B0-A6FD-4085816D5F01}" srcOrd="4" destOrd="0" presId="urn:microsoft.com/office/officeart/2008/layout/LinedList"/>
    <dgm:cxn modelId="{5DEAE8B8-4B2B-4DDF-A935-27D6644B7F75}" type="presParOf" srcId="{753843EB-6C6C-47B0-934F-C6A77CD8B527}" destId="{5C922043-60E4-4152-B195-941B06230B11}" srcOrd="5" destOrd="0" presId="urn:microsoft.com/office/officeart/2008/layout/LinedList"/>
    <dgm:cxn modelId="{ED93EE46-6433-429C-8FD4-8E27CF3C94BE}" type="presParOf" srcId="{5C922043-60E4-4152-B195-941B06230B11}" destId="{EEDD2B91-3694-4190-A54D-1709D933AF7B}" srcOrd="0" destOrd="0" presId="urn:microsoft.com/office/officeart/2008/layout/LinedList"/>
    <dgm:cxn modelId="{918D54E5-2816-4D9C-B969-4F527B903A96}" type="presParOf" srcId="{5C922043-60E4-4152-B195-941B06230B11}" destId="{F6389A5E-CA89-4B19-9036-7FE723B73756}" srcOrd="1" destOrd="0" presId="urn:microsoft.com/office/officeart/2008/layout/LinedList"/>
    <dgm:cxn modelId="{207D897C-E9D1-42A3-937C-04108953709B}" type="presParOf" srcId="{753843EB-6C6C-47B0-934F-C6A77CD8B527}" destId="{F7D355CA-10BD-4EF6-A462-6132970F3ADA}" srcOrd="6" destOrd="0" presId="urn:microsoft.com/office/officeart/2008/layout/LinedList"/>
    <dgm:cxn modelId="{43FC6300-D534-4BD5-94CA-20AA0B995B51}" type="presParOf" srcId="{753843EB-6C6C-47B0-934F-C6A77CD8B527}" destId="{224C4892-09A0-4229-AA12-FD254AB45BEA}" srcOrd="7" destOrd="0" presId="urn:microsoft.com/office/officeart/2008/layout/LinedList"/>
    <dgm:cxn modelId="{286937CF-DA32-41A3-86C8-125D6B4AC926}" type="presParOf" srcId="{224C4892-09A0-4229-AA12-FD254AB45BEA}" destId="{0ADB1F29-8EEF-4F01-B966-70A023055664}" srcOrd="0" destOrd="0" presId="urn:microsoft.com/office/officeart/2008/layout/LinedList"/>
    <dgm:cxn modelId="{A36718D9-75C1-4FA1-A022-81C1EB7E7E95}" type="presParOf" srcId="{224C4892-09A0-4229-AA12-FD254AB45BEA}" destId="{E8DBCABC-7CDD-457E-9764-72D9CC7672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010AD4-672D-47E9-B73A-3A74536D9E1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BBFA27E-50F7-45E3-97F6-9970EFF303B8}">
      <dgm:prSet/>
      <dgm:spPr/>
      <dgm:t>
        <a:bodyPr/>
        <a:lstStyle/>
        <a:p>
          <a:r>
            <a:rPr lang="en-US" dirty="0"/>
            <a:t>How information in genes becomes proteins</a:t>
          </a:r>
        </a:p>
      </dgm:t>
    </dgm:pt>
    <dgm:pt modelId="{108C7603-DC0B-487D-A4CA-00D1CD1AA1E7}" type="parTrans" cxnId="{B276DA83-56C6-46BF-9E58-5CBB83986CDF}">
      <dgm:prSet/>
      <dgm:spPr/>
      <dgm:t>
        <a:bodyPr/>
        <a:lstStyle/>
        <a:p>
          <a:endParaRPr lang="en-US"/>
        </a:p>
      </dgm:t>
    </dgm:pt>
    <dgm:pt modelId="{4A1201FB-C6EA-40DD-882C-3C71B6B56366}" type="sibTrans" cxnId="{B276DA83-56C6-46BF-9E58-5CBB83986CDF}">
      <dgm:prSet/>
      <dgm:spPr/>
      <dgm:t>
        <a:bodyPr/>
        <a:lstStyle/>
        <a:p>
          <a:endParaRPr lang="en-US"/>
        </a:p>
      </dgm:t>
    </dgm:pt>
    <dgm:pt modelId="{4F4658B4-2CC4-47AF-8E8C-B28567C2CC1C}">
      <dgm:prSet/>
      <dgm:spPr/>
      <dgm:t>
        <a:bodyPr/>
        <a:lstStyle/>
        <a:p>
          <a:r>
            <a:rPr lang="en-US" b="1" dirty="0"/>
            <a:t>Proteome</a:t>
          </a:r>
          <a:r>
            <a:rPr lang="en-US" dirty="0"/>
            <a:t> – complete set of proteins encoded by a genome</a:t>
          </a:r>
        </a:p>
      </dgm:t>
    </dgm:pt>
    <dgm:pt modelId="{304B1627-084F-42B2-BF1E-A2AF523416AF}" type="parTrans" cxnId="{AB69473B-A76F-4EAF-941B-C3CB4F0843C8}">
      <dgm:prSet/>
      <dgm:spPr/>
      <dgm:t>
        <a:bodyPr/>
        <a:lstStyle/>
        <a:p>
          <a:endParaRPr lang="en-US"/>
        </a:p>
      </dgm:t>
    </dgm:pt>
    <dgm:pt modelId="{25F3B821-4A91-457C-BA37-63ABE536B291}" type="sibTrans" cxnId="{AB69473B-A76F-4EAF-941B-C3CB4F0843C8}">
      <dgm:prSet/>
      <dgm:spPr/>
      <dgm:t>
        <a:bodyPr/>
        <a:lstStyle/>
        <a:p>
          <a:endParaRPr lang="en-US"/>
        </a:p>
      </dgm:t>
    </dgm:pt>
    <dgm:pt modelId="{F1C4EB38-DB36-40FA-9B09-AD26328ECF6B}">
      <dgm:prSet/>
      <dgm:spPr/>
      <dgm:t>
        <a:bodyPr/>
        <a:lstStyle/>
        <a:p>
          <a:r>
            <a:rPr lang="en-US" b="1" dirty="0"/>
            <a:t>Proteomics</a:t>
          </a:r>
          <a:r>
            <a:rPr lang="en-US" dirty="0"/>
            <a:t> – study of the proteome</a:t>
          </a:r>
        </a:p>
      </dgm:t>
    </dgm:pt>
    <dgm:pt modelId="{6ECB4639-D93E-405C-8412-B6691E00B013}" type="parTrans" cxnId="{C4F087AB-9786-406E-B365-DCBB59C2BC53}">
      <dgm:prSet/>
      <dgm:spPr/>
      <dgm:t>
        <a:bodyPr/>
        <a:lstStyle/>
        <a:p>
          <a:endParaRPr lang="en-US"/>
        </a:p>
      </dgm:t>
    </dgm:pt>
    <dgm:pt modelId="{CBCC508D-7A70-47F7-B1C1-E33A17FA00F8}" type="sibTrans" cxnId="{C4F087AB-9786-406E-B365-DCBB59C2BC53}">
      <dgm:prSet/>
      <dgm:spPr/>
      <dgm:t>
        <a:bodyPr/>
        <a:lstStyle/>
        <a:p>
          <a:endParaRPr lang="en-US"/>
        </a:p>
      </dgm:t>
    </dgm:pt>
    <dgm:pt modelId="{E285E8EE-A574-4CB8-8A88-ACDF2D568CB4}" type="pres">
      <dgm:prSet presAssocID="{FA010AD4-672D-47E9-B73A-3A74536D9E1D}" presName="vert0" presStyleCnt="0">
        <dgm:presLayoutVars>
          <dgm:dir/>
          <dgm:animOne val="branch"/>
          <dgm:animLvl val="lvl"/>
        </dgm:presLayoutVars>
      </dgm:prSet>
      <dgm:spPr/>
    </dgm:pt>
    <dgm:pt modelId="{D0C4A131-EA54-4585-81C1-F5E1FBF22514}" type="pres">
      <dgm:prSet presAssocID="{7BBFA27E-50F7-45E3-97F6-9970EFF303B8}" presName="thickLine" presStyleLbl="alignNode1" presStyleIdx="0" presStyleCnt="3"/>
      <dgm:spPr/>
    </dgm:pt>
    <dgm:pt modelId="{AF79BE1E-2439-443C-BB87-C064C0400B41}" type="pres">
      <dgm:prSet presAssocID="{7BBFA27E-50F7-45E3-97F6-9970EFF303B8}" presName="horz1" presStyleCnt="0"/>
      <dgm:spPr/>
    </dgm:pt>
    <dgm:pt modelId="{B3B98926-5D0A-4ED2-8C2E-4677BB911104}" type="pres">
      <dgm:prSet presAssocID="{7BBFA27E-50F7-45E3-97F6-9970EFF303B8}" presName="tx1" presStyleLbl="revTx" presStyleIdx="0" presStyleCnt="3"/>
      <dgm:spPr/>
    </dgm:pt>
    <dgm:pt modelId="{65A7FC53-24C2-43CA-B7D5-7E42BEE4DD3B}" type="pres">
      <dgm:prSet presAssocID="{7BBFA27E-50F7-45E3-97F6-9970EFF303B8}" presName="vert1" presStyleCnt="0"/>
      <dgm:spPr/>
    </dgm:pt>
    <dgm:pt modelId="{02373AB1-09CD-4DE9-BC54-CADB6B234CCB}" type="pres">
      <dgm:prSet presAssocID="{4F4658B4-2CC4-47AF-8E8C-B28567C2CC1C}" presName="thickLine" presStyleLbl="alignNode1" presStyleIdx="1" presStyleCnt="3"/>
      <dgm:spPr/>
    </dgm:pt>
    <dgm:pt modelId="{068DDF1D-18F8-4130-8A32-850AEC9C85D5}" type="pres">
      <dgm:prSet presAssocID="{4F4658B4-2CC4-47AF-8E8C-B28567C2CC1C}" presName="horz1" presStyleCnt="0"/>
      <dgm:spPr/>
    </dgm:pt>
    <dgm:pt modelId="{05AF2EB4-796C-4FF4-86C7-340EB9BD2663}" type="pres">
      <dgm:prSet presAssocID="{4F4658B4-2CC4-47AF-8E8C-B28567C2CC1C}" presName="tx1" presStyleLbl="revTx" presStyleIdx="1" presStyleCnt="3"/>
      <dgm:spPr/>
    </dgm:pt>
    <dgm:pt modelId="{DF155393-F666-4759-9626-A6A2592A97FA}" type="pres">
      <dgm:prSet presAssocID="{4F4658B4-2CC4-47AF-8E8C-B28567C2CC1C}" presName="vert1" presStyleCnt="0"/>
      <dgm:spPr/>
    </dgm:pt>
    <dgm:pt modelId="{082F6AFB-1378-4DF4-9D84-7B93B14E6E93}" type="pres">
      <dgm:prSet presAssocID="{F1C4EB38-DB36-40FA-9B09-AD26328ECF6B}" presName="thickLine" presStyleLbl="alignNode1" presStyleIdx="2" presStyleCnt="3"/>
      <dgm:spPr/>
    </dgm:pt>
    <dgm:pt modelId="{97CCBEDF-0FA8-420A-A4A1-4136FFAE960B}" type="pres">
      <dgm:prSet presAssocID="{F1C4EB38-DB36-40FA-9B09-AD26328ECF6B}" presName="horz1" presStyleCnt="0"/>
      <dgm:spPr/>
    </dgm:pt>
    <dgm:pt modelId="{1C2DB76C-B1CC-45B5-94E3-63DCB0B6D89C}" type="pres">
      <dgm:prSet presAssocID="{F1C4EB38-DB36-40FA-9B09-AD26328ECF6B}" presName="tx1" presStyleLbl="revTx" presStyleIdx="2" presStyleCnt="3"/>
      <dgm:spPr/>
    </dgm:pt>
    <dgm:pt modelId="{4ACF3DB6-9B75-429C-9759-D191D8790C16}" type="pres">
      <dgm:prSet presAssocID="{F1C4EB38-DB36-40FA-9B09-AD26328ECF6B}" presName="vert1" presStyleCnt="0"/>
      <dgm:spPr/>
    </dgm:pt>
  </dgm:ptLst>
  <dgm:cxnLst>
    <dgm:cxn modelId="{AB69473B-A76F-4EAF-941B-C3CB4F0843C8}" srcId="{FA010AD4-672D-47E9-B73A-3A74536D9E1D}" destId="{4F4658B4-2CC4-47AF-8E8C-B28567C2CC1C}" srcOrd="1" destOrd="0" parTransId="{304B1627-084F-42B2-BF1E-A2AF523416AF}" sibTransId="{25F3B821-4A91-457C-BA37-63ABE536B291}"/>
    <dgm:cxn modelId="{9DCC3680-3876-4396-AB7D-C62B03056821}" type="presOf" srcId="{7BBFA27E-50F7-45E3-97F6-9970EFF303B8}" destId="{B3B98926-5D0A-4ED2-8C2E-4677BB911104}" srcOrd="0" destOrd="0" presId="urn:microsoft.com/office/officeart/2008/layout/LinedList"/>
    <dgm:cxn modelId="{B276DA83-56C6-46BF-9E58-5CBB83986CDF}" srcId="{FA010AD4-672D-47E9-B73A-3A74536D9E1D}" destId="{7BBFA27E-50F7-45E3-97F6-9970EFF303B8}" srcOrd="0" destOrd="0" parTransId="{108C7603-DC0B-487D-A4CA-00D1CD1AA1E7}" sibTransId="{4A1201FB-C6EA-40DD-882C-3C71B6B56366}"/>
    <dgm:cxn modelId="{C4F087AB-9786-406E-B365-DCBB59C2BC53}" srcId="{FA010AD4-672D-47E9-B73A-3A74536D9E1D}" destId="{F1C4EB38-DB36-40FA-9B09-AD26328ECF6B}" srcOrd="2" destOrd="0" parTransId="{6ECB4639-D93E-405C-8412-B6691E00B013}" sibTransId="{CBCC508D-7A70-47F7-B1C1-E33A17FA00F8}"/>
    <dgm:cxn modelId="{3508B1BE-1369-4EC4-8202-4F125209F2AF}" type="presOf" srcId="{F1C4EB38-DB36-40FA-9B09-AD26328ECF6B}" destId="{1C2DB76C-B1CC-45B5-94E3-63DCB0B6D89C}" srcOrd="0" destOrd="0" presId="urn:microsoft.com/office/officeart/2008/layout/LinedList"/>
    <dgm:cxn modelId="{985DF6C1-6A3B-471C-974E-41AD61201E2B}" type="presOf" srcId="{FA010AD4-672D-47E9-B73A-3A74536D9E1D}" destId="{E285E8EE-A574-4CB8-8A88-ACDF2D568CB4}" srcOrd="0" destOrd="0" presId="urn:microsoft.com/office/officeart/2008/layout/LinedList"/>
    <dgm:cxn modelId="{C9A67FDA-EC63-487C-8940-387392C024CB}" type="presOf" srcId="{4F4658B4-2CC4-47AF-8E8C-B28567C2CC1C}" destId="{05AF2EB4-796C-4FF4-86C7-340EB9BD2663}" srcOrd="0" destOrd="0" presId="urn:microsoft.com/office/officeart/2008/layout/LinedList"/>
    <dgm:cxn modelId="{C9ADFA23-3304-480A-80E2-67574B1A829E}" type="presParOf" srcId="{E285E8EE-A574-4CB8-8A88-ACDF2D568CB4}" destId="{D0C4A131-EA54-4585-81C1-F5E1FBF22514}" srcOrd="0" destOrd="0" presId="urn:microsoft.com/office/officeart/2008/layout/LinedList"/>
    <dgm:cxn modelId="{41265690-019E-475B-91B9-F5360DEBBC20}" type="presParOf" srcId="{E285E8EE-A574-4CB8-8A88-ACDF2D568CB4}" destId="{AF79BE1E-2439-443C-BB87-C064C0400B41}" srcOrd="1" destOrd="0" presId="urn:microsoft.com/office/officeart/2008/layout/LinedList"/>
    <dgm:cxn modelId="{5776A37B-34B7-4918-B689-EE3142BBC626}" type="presParOf" srcId="{AF79BE1E-2439-443C-BB87-C064C0400B41}" destId="{B3B98926-5D0A-4ED2-8C2E-4677BB911104}" srcOrd="0" destOrd="0" presId="urn:microsoft.com/office/officeart/2008/layout/LinedList"/>
    <dgm:cxn modelId="{F5074287-6398-4F44-ADB2-821FE75D7FCC}" type="presParOf" srcId="{AF79BE1E-2439-443C-BB87-C064C0400B41}" destId="{65A7FC53-24C2-43CA-B7D5-7E42BEE4DD3B}" srcOrd="1" destOrd="0" presId="urn:microsoft.com/office/officeart/2008/layout/LinedList"/>
    <dgm:cxn modelId="{7429DCDA-0A08-4A2F-9C14-8121A9B416FA}" type="presParOf" srcId="{E285E8EE-A574-4CB8-8A88-ACDF2D568CB4}" destId="{02373AB1-09CD-4DE9-BC54-CADB6B234CCB}" srcOrd="2" destOrd="0" presId="urn:microsoft.com/office/officeart/2008/layout/LinedList"/>
    <dgm:cxn modelId="{B8E7C992-1B21-4533-950B-38966799B73F}" type="presParOf" srcId="{E285E8EE-A574-4CB8-8A88-ACDF2D568CB4}" destId="{068DDF1D-18F8-4130-8A32-850AEC9C85D5}" srcOrd="3" destOrd="0" presId="urn:microsoft.com/office/officeart/2008/layout/LinedList"/>
    <dgm:cxn modelId="{E068CAB9-C01A-4F5E-BE83-C00C358A7399}" type="presParOf" srcId="{068DDF1D-18F8-4130-8A32-850AEC9C85D5}" destId="{05AF2EB4-796C-4FF4-86C7-340EB9BD2663}" srcOrd="0" destOrd="0" presId="urn:microsoft.com/office/officeart/2008/layout/LinedList"/>
    <dgm:cxn modelId="{EC87B14D-1046-4D62-98DB-5E1FA1069AB1}" type="presParOf" srcId="{068DDF1D-18F8-4130-8A32-850AEC9C85D5}" destId="{DF155393-F666-4759-9626-A6A2592A97FA}" srcOrd="1" destOrd="0" presId="urn:microsoft.com/office/officeart/2008/layout/LinedList"/>
    <dgm:cxn modelId="{2FFFEDB2-6EAB-4647-B8D6-EFAA75A4EE0E}" type="presParOf" srcId="{E285E8EE-A574-4CB8-8A88-ACDF2D568CB4}" destId="{082F6AFB-1378-4DF4-9D84-7B93B14E6E93}" srcOrd="4" destOrd="0" presId="urn:microsoft.com/office/officeart/2008/layout/LinedList"/>
    <dgm:cxn modelId="{269EE4BF-E641-47A4-A882-C6361B2A1642}" type="presParOf" srcId="{E285E8EE-A574-4CB8-8A88-ACDF2D568CB4}" destId="{97CCBEDF-0FA8-420A-A4A1-4136FFAE960B}" srcOrd="5" destOrd="0" presId="urn:microsoft.com/office/officeart/2008/layout/LinedList"/>
    <dgm:cxn modelId="{340CDF36-6B4B-4675-B19F-E07FF07C930B}" type="presParOf" srcId="{97CCBEDF-0FA8-420A-A4A1-4136FFAE960B}" destId="{1C2DB76C-B1CC-45B5-94E3-63DCB0B6D89C}" srcOrd="0" destOrd="0" presId="urn:microsoft.com/office/officeart/2008/layout/LinedList"/>
    <dgm:cxn modelId="{B9931AEE-AC8A-427A-98A8-0813301494C2}" type="presParOf" srcId="{97CCBEDF-0FA8-420A-A4A1-4136FFAE960B}" destId="{4ACF3DB6-9B75-429C-9759-D191D8790C1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781056-2485-403E-B14F-D11BBA9A263D}"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A3584AC-17B7-4D8C-A4D0-80A7DCAB1328}">
      <dgm:prSet/>
      <dgm:spPr/>
      <dgm:t>
        <a:bodyPr/>
        <a:lstStyle/>
        <a:p>
          <a:r>
            <a:rPr lang="en-US" dirty="0"/>
            <a:t>The degree to which a gene or particular group of genes are actually being transcribed</a:t>
          </a:r>
        </a:p>
      </dgm:t>
    </dgm:pt>
    <dgm:pt modelId="{D15B0F1B-EBAD-45B6-A8C8-EF090168DAF0}" type="parTrans" cxnId="{739DFB64-7753-477C-A399-7A4FE5D31651}">
      <dgm:prSet/>
      <dgm:spPr/>
      <dgm:t>
        <a:bodyPr/>
        <a:lstStyle/>
        <a:p>
          <a:endParaRPr lang="en-US"/>
        </a:p>
      </dgm:t>
    </dgm:pt>
    <dgm:pt modelId="{4796E2CC-4243-46DC-9503-D2EF28E2E7A9}" type="sibTrans" cxnId="{739DFB64-7753-477C-A399-7A4FE5D31651}">
      <dgm:prSet/>
      <dgm:spPr/>
      <dgm:t>
        <a:bodyPr/>
        <a:lstStyle/>
        <a:p>
          <a:endParaRPr lang="en-US"/>
        </a:p>
      </dgm:t>
    </dgm:pt>
    <dgm:pt modelId="{4381C00D-176D-4C83-B459-CE8052A9F2AA}">
      <dgm:prSet/>
      <dgm:spPr/>
      <dgm:t>
        <a:bodyPr/>
        <a:lstStyle/>
        <a:p>
          <a:r>
            <a:rPr lang="en-US" dirty="0"/>
            <a:t>Genes </a:t>
          </a:r>
          <a:r>
            <a:rPr lang="ja-JP"/>
            <a:t>“</a:t>
          </a:r>
          <a:r>
            <a:rPr lang="en-US" dirty="0"/>
            <a:t>turn on</a:t>
          </a:r>
          <a:r>
            <a:rPr lang="ja-JP"/>
            <a:t>”</a:t>
          </a:r>
          <a:r>
            <a:rPr lang="en-US" dirty="0"/>
            <a:t> and </a:t>
          </a:r>
          <a:r>
            <a:rPr lang="ja-JP"/>
            <a:t>“</a:t>
          </a:r>
          <a:r>
            <a:rPr lang="en-US" dirty="0"/>
            <a:t>turn off</a:t>
          </a:r>
          <a:r>
            <a:rPr lang="ja-JP"/>
            <a:t>”</a:t>
          </a:r>
          <a:endParaRPr lang="en-US" dirty="0"/>
        </a:p>
      </dgm:t>
    </dgm:pt>
    <dgm:pt modelId="{BEDE0B8F-8B7F-4F25-A899-8DE7BC6956D7}" type="parTrans" cxnId="{91EF7FCB-0238-428F-B759-A1824303E1A6}">
      <dgm:prSet/>
      <dgm:spPr/>
      <dgm:t>
        <a:bodyPr/>
        <a:lstStyle/>
        <a:p>
          <a:endParaRPr lang="en-US"/>
        </a:p>
      </dgm:t>
    </dgm:pt>
    <dgm:pt modelId="{3A12E961-3D61-4B23-B00B-9D9EE691E3D9}" type="sibTrans" cxnId="{91EF7FCB-0238-428F-B759-A1824303E1A6}">
      <dgm:prSet/>
      <dgm:spPr/>
      <dgm:t>
        <a:bodyPr/>
        <a:lstStyle/>
        <a:p>
          <a:endParaRPr lang="en-US"/>
        </a:p>
      </dgm:t>
    </dgm:pt>
    <dgm:pt modelId="{CB350753-9A48-423A-9A39-F9AE0D1E9795}">
      <dgm:prSet/>
      <dgm:spPr/>
      <dgm:t>
        <a:bodyPr/>
        <a:lstStyle/>
        <a:p>
          <a:r>
            <a:rPr lang="en-US" b="1" dirty="0"/>
            <a:t>Induction</a:t>
          </a:r>
          <a:r>
            <a:rPr lang="en-US" dirty="0"/>
            <a:t>: something turns a gene on</a:t>
          </a:r>
        </a:p>
      </dgm:t>
    </dgm:pt>
    <dgm:pt modelId="{42A98272-06CF-4AD6-A19E-6F7FADD446FE}" type="parTrans" cxnId="{41817E54-937B-4BE7-BB94-67A32A378764}">
      <dgm:prSet/>
      <dgm:spPr/>
      <dgm:t>
        <a:bodyPr/>
        <a:lstStyle/>
        <a:p>
          <a:endParaRPr lang="en-US"/>
        </a:p>
      </dgm:t>
    </dgm:pt>
    <dgm:pt modelId="{2FA4BA70-AA49-47F9-BAFC-1CA4D90E1167}" type="sibTrans" cxnId="{41817E54-937B-4BE7-BB94-67A32A378764}">
      <dgm:prSet/>
      <dgm:spPr/>
      <dgm:t>
        <a:bodyPr/>
        <a:lstStyle/>
        <a:p>
          <a:endParaRPr lang="en-US"/>
        </a:p>
      </dgm:t>
    </dgm:pt>
    <dgm:pt modelId="{1E345009-76B1-47F3-93E1-6AA20EF278C2}">
      <dgm:prSet/>
      <dgm:spPr/>
      <dgm:t>
        <a:bodyPr/>
        <a:lstStyle/>
        <a:p>
          <a:r>
            <a:rPr lang="en-US" b="1" dirty="0"/>
            <a:t>Repression</a:t>
          </a:r>
          <a:r>
            <a:rPr lang="en-US" dirty="0"/>
            <a:t>: something turns a gene off</a:t>
          </a:r>
        </a:p>
      </dgm:t>
    </dgm:pt>
    <dgm:pt modelId="{4892C8D5-62DC-4CA0-8E5C-70F434673275}" type="parTrans" cxnId="{1F49C1EA-BC2E-4DB4-AA9B-1EAAFAEA9747}">
      <dgm:prSet/>
      <dgm:spPr/>
      <dgm:t>
        <a:bodyPr/>
        <a:lstStyle/>
        <a:p>
          <a:endParaRPr lang="en-US"/>
        </a:p>
      </dgm:t>
    </dgm:pt>
    <dgm:pt modelId="{1517BCE8-5B91-4E59-B1FB-2963B280E9C8}" type="sibTrans" cxnId="{1F49C1EA-BC2E-4DB4-AA9B-1EAAFAEA9747}">
      <dgm:prSet/>
      <dgm:spPr/>
      <dgm:t>
        <a:bodyPr/>
        <a:lstStyle/>
        <a:p>
          <a:endParaRPr lang="en-US"/>
        </a:p>
      </dgm:t>
    </dgm:pt>
    <dgm:pt modelId="{838F5ACE-A3A4-4E0C-9B7A-6CE228549737}">
      <dgm:prSet/>
      <dgm:spPr/>
      <dgm:t>
        <a:bodyPr/>
        <a:lstStyle/>
        <a:p>
          <a:r>
            <a:rPr lang="en-US" dirty="0"/>
            <a:t>Transcription factors – proteins that initiate and regulate transcription</a:t>
          </a:r>
        </a:p>
      </dgm:t>
    </dgm:pt>
    <dgm:pt modelId="{D1582B68-CFA6-4CB7-AE23-62328E1F84A8}" type="parTrans" cxnId="{E94BA7A2-7B5A-40F0-88BD-F71E8C86B0B9}">
      <dgm:prSet/>
      <dgm:spPr/>
      <dgm:t>
        <a:bodyPr/>
        <a:lstStyle/>
        <a:p>
          <a:endParaRPr lang="en-US"/>
        </a:p>
      </dgm:t>
    </dgm:pt>
    <dgm:pt modelId="{1289A8B2-5101-4F80-A9C8-3A913976B2BD}" type="sibTrans" cxnId="{E94BA7A2-7B5A-40F0-88BD-F71E8C86B0B9}">
      <dgm:prSet/>
      <dgm:spPr/>
      <dgm:t>
        <a:bodyPr/>
        <a:lstStyle/>
        <a:p>
          <a:endParaRPr lang="en-US"/>
        </a:p>
      </dgm:t>
    </dgm:pt>
    <dgm:pt modelId="{AF694156-F651-4254-9F72-E50244FE0304}" type="pres">
      <dgm:prSet presAssocID="{8D781056-2485-403E-B14F-D11BBA9A263D}" presName="vert0" presStyleCnt="0">
        <dgm:presLayoutVars>
          <dgm:dir/>
          <dgm:animOne val="branch"/>
          <dgm:animLvl val="lvl"/>
        </dgm:presLayoutVars>
      </dgm:prSet>
      <dgm:spPr/>
    </dgm:pt>
    <dgm:pt modelId="{E53FAC31-13E5-487B-A8C6-D73690726F91}" type="pres">
      <dgm:prSet presAssocID="{2A3584AC-17B7-4D8C-A4D0-80A7DCAB1328}" presName="thickLine" presStyleLbl="alignNode1" presStyleIdx="0" presStyleCnt="5"/>
      <dgm:spPr/>
    </dgm:pt>
    <dgm:pt modelId="{D68DAB46-4478-4FC1-AA7D-BA15A79C325D}" type="pres">
      <dgm:prSet presAssocID="{2A3584AC-17B7-4D8C-A4D0-80A7DCAB1328}" presName="horz1" presStyleCnt="0"/>
      <dgm:spPr/>
    </dgm:pt>
    <dgm:pt modelId="{37A4CF0F-A70B-4B05-9DD6-40AB78386118}" type="pres">
      <dgm:prSet presAssocID="{2A3584AC-17B7-4D8C-A4D0-80A7DCAB1328}" presName="tx1" presStyleLbl="revTx" presStyleIdx="0" presStyleCnt="5"/>
      <dgm:spPr/>
    </dgm:pt>
    <dgm:pt modelId="{F79E7AC1-F8EA-40B0-A790-151C2B187038}" type="pres">
      <dgm:prSet presAssocID="{2A3584AC-17B7-4D8C-A4D0-80A7DCAB1328}" presName="vert1" presStyleCnt="0"/>
      <dgm:spPr/>
    </dgm:pt>
    <dgm:pt modelId="{7A6D9047-4352-462B-ADE8-D032009D5DE2}" type="pres">
      <dgm:prSet presAssocID="{4381C00D-176D-4C83-B459-CE8052A9F2AA}" presName="thickLine" presStyleLbl="alignNode1" presStyleIdx="1" presStyleCnt="5"/>
      <dgm:spPr/>
    </dgm:pt>
    <dgm:pt modelId="{1902B6FD-7C0B-4CBE-B709-43BDFC388CEB}" type="pres">
      <dgm:prSet presAssocID="{4381C00D-176D-4C83-B459-CE8052A9F2AA}" presName="horz1" presStyleCnt="0"/>
      <dgm:spPr/>
    </dgm:pt>
    <dgm:pt modelId="{411BC5A4-54CB-4AB0-A450-C424C409FFE0}" type="pres">
      <dgm:prSet presAssocID="{4381C00D-176D-4C83-B459-CE8052A9F2AA}" presName="tx1" presStyleLbl="revTx" presStyleIdx="1" presStyleCnt="5"/>
      <dgm:spPr/>
    </dgm:pt>
    <dgm:pt modelId="{6F4804F5-4C47-4D27-979C-C08704E27DD9}" type="pres">
      <dgm:prSet presAssocID="{4381C00D-176D-4C83-B459-CE8052A9F2AA}" presName="vert1" presStyleCnt="0"/>
      <dgm:spPr/>
    </dgm:pt>
    <dgm:pt modelId="{443F6E0D-7D52-47F0-9754-6055E341EF62}" type="pres">
      <dgm:prSet presAssocID="{CB350753-9A48-423A-9A39-F9AE0D1E9795}" presName="thickLine" presStyleLbl="alignNode1" presStyleIdx="2" presStyleCnt="5"/>
      <dgm:spPr/>
    </dgm:pt>
    <dgm:pt modelId="{919411A9-6FED-4093-A94C-FEBF24E2A2E5}" type="pres">
      <dgm:prSet presAssocID="{CB350753-9A48-423A-9A39-F9AE0D1E9795}" presName="horz1" presStyleCnt="0"/>
      <dgm:spPr/>
    </dgm:pt>
    <dgm:pt modelId="{141C1109-1501-4CA1-9E16-A01484F0867C}" type="pres">
      <dgm:prSet presAssocID="{CB350753-9A48-423A-9A39-F9AE0D1E9795}" presName="tx1" presStyleLbl="revTx" presStyleIdx="2" presStyleCnt="5"/>
      <dgm:spPr/>
    </dgm:pt>
    <dgm:pt modelId="{A5B51E2D-6936-4375-9B93-3EC9AC0107AB}" type="pres">
      <dgm:prSet presAssocID="{CB350753-9A48-423A-9A39-F9AE0D1E9795}" presName="vert1" presStyleCnt="0"/>
      <dgm:spPr/>
    </dgm:pt>
    <dgm:pt modelId="{2226E339-31E2-40E3-94F5-C88FE3B5BCE7}" type="pres">
      <dgm:prSet presAssocID="{1E345009-76B1-47F3-93E1-6AA20EF278C2}" presName="thickLine" presStyleLbl="alignNode1" presStyleIdx="3" presStyleCnt="5"/>
      <dgm:spPr/>
    </dgm:pt>
    <dgm:pt modelId="{05F31569-648A-45A2-B970-40D48A5BB20C}" type="pres">
      <dgm:prSet presAssocID="{1E345009-76B1-47F3-93E1-6AA20EF278C2}" presName="horz1" presStyleCnt="0"/>
      <dgm:spPr/>
    </dgm:pt>
    <dgm:pt modelId="{10E88478-7C39-47BF-99C1-DB9A8FF1CD5B}" type="pres">
      <dgm:prSet presAssocID="{1E345009-76B1-47F3-93E1-6AA20EF278C2}" presName="tx1" presStyleLbl="revTx" presStyleIdx="3" presStyleCnt="5"/>
      <dgm:spPr/>
    </dgm:pt>
    <dgm:pt modelId="{6F3C2B55-9847-44A5-A0F6-FC36C08F004E}" type="pres">
      <dgm:prSet presAssocID="{1E345009-76B1-47F3-93E1-6AA20EF278C2}" presName="vert1" presStyleCnt="0"/>
      <dgm:spPr/>
    </dgm:pt>
    <dgm:pt modelId="{FFB267E4-20EF-4992-A379-ABDE22693418}" type="pres">
      <dgm:prSet presAssocID="{838F5ACE-A3A4-4E0C-9B7A-6CE228549737}" presName="thickLine" presStyleLbl="alignNode1" presStyleIdx="4" presStyleCnt="5"/>
      <dgm:spPr/>
    </dgm:pt>
    <dgm:pt modelId="{140E5F1A-587E-449D-A0F7-531FFEB072F8}" type="pres">
      <dgm:prSet presAssocID="{838F5ACE-A3A4-4E0C-9B7A-6CE228549737}" presName="horz1" presStyleCnt="0"/>
      <dgm:spPr/>
    </dgm:pt>
    <dgm:pt modelId="{306ABC90-2294-4EFD-B323-3B6A5E23A9B8}" type="pres">
      <dgm:prSet presAssocID="{838F5ACE-A3A4-4E0C-9B7A-6CE228549737}" presName="tx1" presStyleLbl="revTx" presStyleIdx="4" presStyleCnt="5"/>
      <dgm:spPr/>
    </dgm:pt>
    <dgm:pt modelId="{F57E5CF9-80D1-4060-A197-9AB16CB47E49}" type="pres">
      <dgm:prSet presAssocID="{838F5ACE-A3A4-4E0C-9B7A-6CE228549737}" presName="vert1" presStyleCnt="0"/>
      <dgm:spPr/>
    </dgm:pt>
  </dgm:ptLst>
  <dgm:cxnLst>
    <dgm:cxn modelId="{42A33009-E9CF-4701-9A19-D5AE9C5A8588}" type="presOf" srcId="{CB350753-9A48-423A-9A39-F9AE0D1E9795}" destId="{141C1109-1501-4CA1-9E16-A01484F0867C}" srcOrd="0" destOrd="0" presId="urn:microsoft.com/office/officeart/2008/layout/LinedList"/>
    <dgm:cxn modelId="{8C55A45C-C93E-4B3E-BA86-FBFF8DA97BC4}" type="presOf" srcId="{2A3584AC-17B7-4D8C-A4D0-80A7DCAB1328}" destId="{37A4CF0F-A70B-4B05-9DD6-40AB78386118}" srcOrd="0" destOrd="0" presId="urn:microsoft.com/office/officeart/2008/layout/LinedList"/>
    <dgm:cxn modelId="{739DFB64-7753-477C-A399-7A4FE5D31651}" srcId="{8D781056-2485-403E-B14F-D11BBA9A263D}" destId="{2A3584AC-17B7-4D8C-A4D0-80A7DCAB1328}" srcOrd="0" destOrd="0" parTransId="{D15B0F1B-EBAD-45B6-A8C8-EF090168DAF0}" sibTransId="{4796E2CC-4243-46DC-9503-D2EF28E2E7A9}"/>
    <dgm:cxn modelId="{1A4AC56E-28A5-433C-B2E7-3BB3A3226605}" type="presOf" srcId="{838F5ACE-A3A4-4E0C-9B7A-6CE228549737}" destId="{306ABC90-2294-4EFD-B323-3B6A5E23A9B8}" srcOrd="0" destOrd="0" presId="urn:microsoft.com/office/officeart/2008/layout/LinedList"/>
    <dgm:cxn modelId="{41817E54-937B-4BE7-BB94-67A32A378764}" srcId="{8D781056-2485-403E-B14F-D11BBA9A263D}" destId="{CB350753-9A48-423A-9A39-F9AE0D1E9795}" srcOrd="2" destOrd="0" parTransId="{42A98272-06CF-4AD6-A19E-6F7FADD446FE}" sibTransId="{2FA4BA70-AA49-47F9-BAFC-1CA4D90E1167}"/>
    <dgm:cxn modelId="{4614845A-BCB5-4505-87EF-CA17CE204C75}" type="presOf" srcId="{4381C00D-176D-4C83-B459-CE8052A9F2AA}" destId="{411BC5A4-54CB-4AB0-A450-C424C409FFE0}" srcOrd="0" destOrd="0" presId="urn:microsoft.com/office/officeart/2008/layout/LinedList"/>
    <dgm:cxn modelId="{DF98729F-5310-4E2C-BCBB-3DCDB0B0D840}" type="presOf" srcId="{8D781056-2485-403E-B14F-D11BBA9A263D}" destId="{AF694156-F651-4254-9F72-E50244FE0304}" srcOrd="0" destOrd="0" presId="urn:microsoft.com/office/officeart/2008/layout/LinedList"/>
    <dgm:cxn modelId="{0BA68AA0-B50F-4C4D-AB34-1063AEB11F75}" type="presOf" srcId="{1E345009-76B1-47F3-93E1-6AA20EF278C2}" destId="{10E88478-7C39-47BF-99C1-DB9A8FF1CD5B}" srcOrd="0" destOrd="0" presId="urn:microsoft.com/office/officeart/2008/layout/LinedList"/>
    <dgm:cxn modelId="{E94BA7A2-7B5A-40F0-88BD-F71E8C86B0B9}" srcId="{8D781056-2485-403E-B14F-D11BBA9A263D}" destId="{838F5ACE-A3A4-4E0C-9B7A-6CE228549737}" srcOrd="4" destOrd="0" parTransId="{D1582B68-CFA6-4CB7-AE23-62328E1F84A8}" sibTransId="{1289A8B2-5101-4F80-A9C8-3A913976B2BD}"/>
    <dgm:cxn modelId="{91EF7FCB-0238-428F-B759-A1824303E1A6}" srcId="{8D781056-2485-403E-B14F-D11BBA9A263D}" destId="{4381C00D-176D-4C83-B459-CE8052A9F2AA}" srcOrd="1" destOrd="0" parTransId="{BEDE0B8F-8B7F-4F25-A899-8DE7BC6956D7}" sibTransId="{3A12E961-3D61-4B23-B00B-9D9EE691E3D9}"/>
    <dgm:cxn modelId="{1F49C1EA-BC2E-4DB4-AA9B-1EAAFAEA9747}" srcId="{8D781056-2485-403E-B14F-D11BBA9A263D}" destId="{1E345009-76B1-47F3-93E1-6AA20EF278C2}" srcOrd="3" destOrd="0" parTransId="{4892C8D5-62DC-4CA0-8E5C-70F434673275}" sibTransId="{1517BCE8-5B91-4E59-B1FB-2963B280E9C8}"/>
    <dgm:cxn modelId="{F03CB4C9-5552-444E-B0D5-92AFECB00AC9}" type="presParOf" srcId="{AF694156-F651-4254-9F72-E50244FE0304}" destId="{E53FAC31-13E5-487B-A8C6-D73690726F91}" srcOrd="0" destOrd="0" presId="urn:microsoft.com/office/officeart/2008/layout/LinedList"/>
    <dgm:cxn modelId="{7DD34A2E-CB53-4936-9461-5A670192C62A}" type="presParOf" srcId="{AF694156-F651-4254-9F72-E50244FE0304}" destId="{D68DAB46-4478-4FC1-AA7D-BA15A79C325D}" srcOrd="1" destOrd="0" presId="urn:microsoft.com/office/officeart/2008/layout/LinedList"/>
    <dgm:cxn modelId="{E64E0AF7-7B1B-445D-987A-C7EAE72091A0}" type="presParOf" srcId="{D68DAB46-4478-4FC1-AA7D-BA15A79C325D}" destId="{37A4CF0F-A70B-4B05-9DD6-40AB78386118}" srcOrd="0" destOrd="0" presId="urn:microsoft.com/office/officeart/2008/layout/LinedList"/>
    <dgm:cxn modelId="{917CC7C1-6913-438C-BC59-598DE8F0DFE2}" type="presParOf" srcId="{D68DAB46-4478-4FC1-AA7D-BA15A79C325D}" destId="{F79E7AC1-F8EA-40B0-A790-151C2B187038}" srcOrd="1" destOrd="0" presId="urn:microsoft.com/office/officeart/2008/layout/LinedList"/>
    <dgm:cxn modelId="{C9F139F9-8D9A-4B0B-93B4-1EE43D626263}" type="presParOf" srcId="{AF694156-F651-4254-9F72-E50244FE0304}" destId="{7A6D9047-4352-462B-ADE8-D032009D5DE2}" srcOrd="2" destOrd="0" presId="urn:microsoft.com/office/officeart/2008/layout/LinedList"/>
    <dgm:cxn modelId="{892D8960-578B-4814-A123-940897331281}" type="presParOf" srcId="{AF694156-F651-4254-9F72-E50244FE0304}" destId="{1902B6FD-7C0B-4CBE-B709-43BDFC388CEB}" srcOrd="3" destOrd="0" presId="urn:microsoft.com/office/officeart/2008/layout/LinedList"/>
    <dgm:cxn modelId="{FABF2537-0391-41DA-9C6B-641933C8BD4E}" type="presParOf" srcId="{1902B6FD-7C0B-4CBE-B709-43BDFC388CEB}" destId="{411BC5A4-54CB-4AB0-A450-C424C409FFE0}" srcOrd="0" destOrd="0" presId="urn:microsoft.com/office/officeart/2008/layout/LinedList"/>
    <dgm:cxn modelId="{F4F15DAB-D051-466C-ABBA-408822506832}" type="presParOf" srcId="{1902B6FD-7C0B-4CBE-B709-43BDFC388CEB}" destId="{6F4804F5-4C47-4D27-979C-C08704E27DD9}" srcOrd="1" destOrd="0" presId="urn:microsoft.com/office/officeart/2008/layout/LinedList"/>
    <dgm:cxn modelId="{7C397F5E-C69C-4895-A49C-B9330E1AFF3A}" type="presParOf" srcId="{AF694156-F651-4254-9F72-E50244FE0304}" destId="{443F6E0D-7D52-47F0-9754-6055E341EF62}" srcOrd="4" destOrd="0" presId="urn:microsoft.com/office/officeart/2008/layout/LinedList"/>
    <dgm:cxn modelId="{3A931BEF-D14E-49E4-8091-72CD81AC1F19}" type="presParOf" srcId="{AF694156-F651-4254-9F72-E50244FE0304}" destId="{919411A9-6FED-4093-A94C-FEBF24E2A2E5}" srcOrd="5" destOrd="0" presId="urn:microsoft.com/office/officeart/2008/layout/LinedList"/>
    <dgm:cxn modelId="{33C0E1BD-DA23-4BA5-8EA6-945C920D5C88}" type="presParOf" srcId="{919411A9-6FED-4093-A94C-FEBF24E2A2E5}" destId="{141C1109-1501-4CA1-9E16-A01484F0867C}" srcOrd="0" destOrd="0" presId="urn:microsoft.com/office/officeart/2008/layout/LinedList"/>
    <dgm:cxn modelId="{0FC79522-DE60-48BA-8C2E-65A72E40C191}" type="presParOf" srcId="{919411A9-6FED-4093-A94C-FEBF24E2A2E5}" destId="{A5B51E2D-6936-4375-9B93-3EC9AC0107AB}" srcOrd="1" destOrd="0" presId="urn:microsoft.com/office/officeart/2008/layout/LinedList"/>
    <dgm:cxn modelId="{364E4238-C1FF-4FE4-8B3B-4B7225F0F634}" type="presParOf" srcId="{AF694156-F651-4254-9F72-E50244FE0304}" destId="{2226E339-31E2-40E3-94F5-C88FE3B5BCE7}" srcOrd="6" destOrd="0" presId="urn:microsoft.com/office/officeart/2008/layout/LinedList"/>
    <dgm:cxn modelId="{E74BF603-4921-41C4-9776-3E2A5F8F31AC}" type="presParOf" srcId="{AF694156-F651-4254-9F72-E50244FE0304}" destId="{05F31569-648A-45A2-B970-40D48A5BB20C}" srcOrd="7" destOrd="0" presId="urn:microsoft.com/office/officeart/2008/layout/LinedList"/>
    <dgm:cxn modelId="{9B6600BE-B77F-4BB3-B7E9-BF785AFD3F3B}" type="presParOf" srcId="{05F31569-648A-45A2-B970-40D48A5BB20C}" destId="{10E88478-7C39-47BF-99C1-DB9A8FF1CD5B}" srcOrd="0" destOrd="0" presId="urn:microsoft.com/office/officeart/2008/layout/LinedList"/>
    <dgm:cxn modelId="{7B297059-CD26-42DE-B3C1-89CBC0EA62D2}" type="presParOf" srcId="{05F31569-648A-45A2-B970-40D48A5BB20C}" destId="{6F3C2B55-9847-44A5-A0F6-FC36C08F004E}" srcOrd="1" destOrd="0" presId="urn:microsoft.com/office/officeart/2008/layout/LinedList"/>
    <dgm:cxn modelId="{6F4FBC35-C1A9-440A-9C4E-B63F2B8D0758}" type="presParOf" srcId="{AF694156-F651-4254-9F72-E50244FE0304}" destId="{FFB267E4-20EF-4992-A379-ABDE22693418}" srcOrd="8" destOrd="0" presId="urn:microsoft.com/office/officeart/2008/layout/LinedList"/>
    <dgm:cxn modelId="{1DC12C3C-1703-4871-A50C-9BC8A4468F81}" type="presParOf" srcId="{AF694156-F651-4254-9F72-E50244FE0304}" destId="{140E5F1A-587E-449D-A0F7-531FFEB072F8}" srcOrd="9" destOrd="0" presId="urn:microsoft.com/office/officeart/2008/layout/LinedList"/>
    <dgm:cxn modelId="{B2C1A9C9-6D00-4A2A-BF8C-418F13AEF55C}" type="presParOf" srcId="{140E5F1A-587E-449D-A0F7-531FFEB072F8}" destId="{306ABC90-2294-4EFD-B323-3B6A5E23A9B8}" srcOrd="0" destOrd="0" presId="urn:microsoft.com/office/officeart/2008/layout/LinedList"/>
    <dgm:cxn modelId="{1C991B71-9E12-40AC-AC2C-4FEB37AEDD9E}" type="presParOf" srcId="{140E5F1A-587E-449D-A0F7-531FFEB072F8}" destId="{F57E5CF9-80D1-4060-A197-9AB16CB47E4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781056-2485-403E-B14F-D11BBA9A263D}"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A3584AC-17B7-4D8C-A4D0-80A7DCAB1328}">
      <dgm:prSet/>
      <dgm:spPr/>
      <dgm:t>
        <a:bodyPr/>
        <a:lstStyle/>
        <a:p>
          <a:r>
            <a:rPr lang="en-US" dirty="0"/>
            <a:t>The degree to which a gene or particular group of genes are actually being transcribed</a:t>
          </a:r>
        </a:p>
      </dgm:t>
    </dgm:pt>
    <dgm:pt modelId="{D15B0F1B-EBAD-45B6-A8C8-EF090168DAF0}" type="parTrans" cxnId="{739DFB64-7753-477C-A399-7A4FE5D31651}">
      <dgm:prSet/>
      <dgm:spPr/>
      <dgm:t>
        <a:bodyPr/>
        <a:lstStyle/>
        <a:p>
          <a:endParaRPr lang="en-US"/>
        </a:p>
      </dgm:t>
    </dgm:pt>
    <dgm:pt modelId="{4796E2CC-4243-46DC-9503-D2EF28E2E7A9}" type="sibTrans" cxnId="{739DFB64-7753-477C-A399-7A4FE5D31651}">
      <dgm:prSet/>
      <dgm:spPr/>
      <dgm:t>
        <a:bodyPr/>
        <a:lstStyle/>
        <a:p>
          <a:endParaRPr lang="en-US"/>
        </a:p>
      </dgm:t>
    </dgm:pt>
    <dgm:pt modelId="{4381C00D-176D-4C83-B459-CE8052A9F2AA}">
      <dgm:prSet/>
      <dgm:spPr/>
      <dgm:t>
        <a:bodyPr/>
        <a:lstStyle/>
        <a:p>
          <a:r>
            <a:rPr lang="en-US" dirty="0"/>
            <a:t>Genes </a:t>
          </a:r>
          <a:r>
            <a:rPr lang="ja-JP"/>
            <a:t>“</a:t>
          </a:r>
          <a:r>
            <a:rPr lang="en-US" dirty="0"/>
            <a:t>turn on</a:t>
          </a:r>
          <a:r>
            <a:rPr lang="ja-JP"/>
            <a:t>”</a:t>
          </a:r>
          <a:r>
            <a:rPr lang="en-US" dirty="0"/>
            <a:t> and </a:t>
          </a:r>
          <a:r>
            <a:rPr lang="ja-JP"/>
            <a:t>“</a:t>
          </a:r>
          <a:r>
            <a:rPr lang="en-US" dirty="0"/>
            <a:t>turn off</a:t>
          </a:r>
          <a:r>
            <a:rPr lang="ja-JP"/>
            <a:t>”</a:t>
          </a:r>
          <a:endParaRPr lang="en-US" dirty="0"/>
        </a:p>
      </dgm:t>
    </dgm:pt>
    <dgm:pt modelId="{BEDE0B8F-8B7F-4F25-A899-8DE7BC6956D7}" type="parTrans" cxnId="{91EF7FCB-0238-428F-B759-A1824303E1A6}">
      <dgm:prSet/>
      <dgm:spPr/>
      <dgm:t>
        <a:bodyPr/>
        <a:lstStyle/>
        <a:p>
          <a:endParaRPr lang="en-US"/>
        </a:p>
      </dgm:t>
    </dgm:pt>
    <dgm:pt modelId="{3A12E961-3D61-4B23-B00B-9D9EE691E3D9}" type="sibTrans" cxnId="{91EF7FCB-0238-428F-B759-A1824303E1A6}">
      <dgm:prSet/>
      <dgm:spPr/>
      <dgm:t>
        <a:bodyPr/>
        <a:lstStyle/>
        <a:p>
          <a:endParaRPr lang="en-US"/>
        </a:p>
      </dgm:t>
    </dgm:pt>
    <dgm:pt modelId="{CB350753-9A48-423A-9A39-F9AE0D1E9795}">
      <dgm:prSet/>
      <dgm:spPr/>
      <dgm:t>
        <a:bodyPr/>
        <a:lstStyle/>
        <a:p>
          <a:r>
            <a:rPr lang="en-US" b="1" dirty="0"/>
            <a:t>Induction</a:t>
          </a:r>
          <a:r>
            <a:rPr lang="en-US" dirty="0"/>
            <a:t>: something turns a gene on</a:t>
          </a:r>
        </a:p>
      </dgm:t>
    </dgm:pt>
    <dgm:pt modelId="{42A98272-06CF-4AD6-A19E-6F7FADD446FE}" type="parTrans" cxnId="{41817E54-937B-4BE7-BB94-67A32A378764}">
      <dgm:prSet/>
      <dgm:spPr/>
      <dgm:t>
        <a:bodyPr/>
        <a:lstStyle/>
        <a:p>
          <a:endParaRPr lang="en-US"/>
        </a:p>
      </dgm:t>
    </dgm:pt>
    <dgm:pt modelId="{2FA4BA70-AA49-47F9-BAFC-1CA4D90E1167}" type="sibTrans" cxnId="{41817E54-937B-4BE7-BB94-67A32A378764}">
      <dgm:prSet/>
      <dgm:spPr/>
      <dgm:t>
        <a:bodyPr/>
        <a:lstStyle/>
        <a:p>
          <a:endParaRPr lang="en-US"/>
        </a:p>
      </dgm:t>
    </dgm:pt>
    <dgm:pt modelId="{1E345009-76B1-47F3-93E1-6AA20EF278C2}">
      <dgm:prSet/>
      <dgm:spPr/>
      <dgm:t>
        <a:bodyPr/>
        <a:lstStyle/>
        <a:p>
          <a:r>
            <a:rPr lang="en-US" b="1" dirty="0"/>
            <a:t>Repression</a:t>
          </a:r>
          <a:r>
            <a:rPr lang="en-US" dirty="0"/>
            <a:t>: something turns a gene off</a:t>
          </a:r>
        </a:p>
      </dgm:t>
    </dgm:pt>
    <dgm:pt modelId="{4892C8D5-62DC-4CA0-8E5C-70F434673275}" type="parTrans" cxnId="{1F49C1EA-BC2E-4DB4-AA9B-1EAAFAEA9747}">
      <dgm:prSet/>
      <dgm:spPr/>
      <dgm:t>
        <a:bodyPr/>
        <a:lstStyle/>
        <a:p>
          <a:endParaRPr lang="en-US"/>
        </a:p>
      </dgm:t>
    </dgm:pt>
    <dgm:pt modelId="{1517BCE8-5B91-4E59-B1FB-2963B280E9C8}" type="sibTrans" cxnId="{1F49C1EA-BC2E-4DB4-AA9B-1EAAFAEA9747}">
      <dgm:prSet/>
      <dgm:spPr/>
      <dgm:t>
        <a:bodyPr/>
        <a:lstStyle/>
        <a:p>
          <a:endParaRPr lang="en-US"/>
        </a:p>
      </dgm:t>
    </dgm:pt>
    <dgm:pt modelId="{838F5ACE-A3A4-4E0C-9B7A-6CE228549737}">
      <dgm:prSet/>
      <dgm:spPr/>
      <dgm:t>
        <a:bodyPr/>
        <a:lstStyle/>
        <a:p>
          <a:r>
            <a:rPr lang="en-US" dirty="0"/>
            <a:t>Transcription factors – proteins that initiate and regulate transcription</a:t>
          </a:r>
        </a:p>
      </dgm:t>
    </dgm:pt>
    <dgm:pt modelId="{D1582B68-CFA6-4CB7-AE23-62328E1F84A8}" type="parTrans" cxnId="{E94BA7A2-7B5A-40F0-88BD-F71E8C86B0B9}">
      <dgm:prSet/>
      <dgm:spPr/>
      <dgm:t>
        <a:bodyPr/>
        <a:lstStyle/>
        <a:p>
          <a:endParaRPr lang="en-US"/>
        </a:p>
      </dgm:t>
    </dgm:pt>
    <dgm:pt modelId="{1289A8B2-5101-4F80-A9C8-3A913976B2BD}" type="sibTrans" cxnId="{E94BA7A2-7B5A-40F0-88BD-F71E8C86B0B9}">
      <dgm:prSet/>
      <dgm:spPr/>
      <dgm:t>
        <a:bodyPr/>
        <a:lstStyle/>
        <a:p>
          <a:endParaRPr lang="en-US"/>
        </a:p>
      </dgm:t>
    </dgm:pt>
    <dgm:pt modelId="{AF694156-F651-4254-9F72-E50244FE0304}" type="pres">
      <dgm:prSet presAssocID="{8D781056-2485-403E-B14F-D11BBA9A263D}" presName="vert0" presStyleCnt="0">
        <dgm:presLayoutVars>
          <dgm:dir/>
          <dgm:animOne val="branch"/>
          <dgm:animLvl val="lvl"/>
        </dgm:presLayoutVars>
      </dgm:prSet>
      <dgm:spPr/>
    </dgm:pt>
    <dgm:pt modelId="{E53FAC31-13E5-487B-A8C6-D73690726F91}" type="pres">
      <dgm:prSet presAssocID="{2A3584AC-17B7-4D8C-A4D0-80A7DCAB1328}" presName="thickLine" presStyleLbl="alignNode1" presStyleIdx="0" presStyleCnt="5"/>
      <dgm:spPr/>
    </dgm:pt>
    <dgm:pt modelId="{D68DAB46-4478-4FC1-AA7D-BA15A79C325D}" type="pres">
      <dgm:prSet presAssocID="{2A3584AC-17B7-4D8C-A4D0-80A7DCAB1328}" presName="horz1" presStyleCnt="0"/>
      <dgm:spPr/>
    </dgm:pt>
    <dgm:pt modelId="{37A4CF0F-A70B-4B05-9DD6-40AB78386118}" type="pres">
      <dgm:prSet presAssocID="{2A3584AC-17B7-4D8C-A4D0-80A7DCAB1328}" presName="tx1" presStyleLbl="revTx" presStyleIdx="0" presStyleCnt="5"/>
      <dgm:spPr/>
    </dgm:pt>
    <dgm:pt modelId="{F79E7AC1-F8EA-40B0-A790-151C2B187038}" type="pres">
      <dgm:prSet presAssocID="{2A3584AC-17B7-4D8C-A4D0-80A7DCAB1328}" presName="vert1" presStyleCnt="0"/>
      <dgm:spPr/>
    </dgm:pt>
    <dgm:pt modelId="{7A6D9047-4352-462B-ADE8-D032009D5DE2}" type="pres">
      <dgm:prSet presAssocID="{4381C00D-176D-4C83-B459-CE8052A9F2AA}" presName="thickLine" presStyleLbl="alignNode1" presStyleIdx="1" presStyleCnt="5"/>
      <dgm:spPr/>
    </dgm:pt>
    <dgm:pt modelId="{1902B6FD-7C0B-4CBE-B709-43BDFC388CEB}" type="pres">
      <dgm:prSet presAssocID="{4381C00D-176D-4C83-B459-CE8052A9F2AA}" presName="horz1" presStyleCnt="0"/>
      <dgm:spPr/>
    </dgm:pt>
    <dgm:pt modelId="{411BC5A4-54CB-4AB0-A450-C424C409FFE0}" type="pres">
      <dgm:prSet presAssocID="{4381C00D-176D-4C83-B459-CE8052A9F2AA}" presName="tx1" presStyleLbl="revTx" presStyleIdx="1" presStyleCnt="5"/>
      <dgm:spPr/>
    </dgm:pt>
    <dgm:pt modelId="{6F4804F5-4C47-4D27-979C-C08704E27DD9}" type="pres">
      <dgm:prSet presAssocID="{4381C00D-176D-4C83-B459-CE8052A9F2AA}" presName="vert1" presStyleCnt="0"/>
      <dgm:spPr/>
    </dgm:pt>
    <dgm:pt modelId="{443F6E0D-7D52-47F0-9754-6055E341EF62}" type="pres">
      <dgm:prSet presAssocID="{CB350753-9A48-423A-9A39-F9AE0D1E9795}" presName="thickLine" presStyleLbl="alignNode1" presStyleIdx="2" presStyleCnt="5"/>
      <dgm:spPr/>
    </dgm:pt>
    <dgm:pt modelId="{919411A9-6FED-4093-A94C-FEBF24E2A2E5}" type="pres">
      <dgm:prSet presAssocID="{CB350753-9A48-423A-9A39-F9AE0D1E9795}" presName="horz1" presStyleCnt="0"/>
      <dgm:spPr/>
    </dgm:pt>
    <dgm:pt modelId="{141C1109-1501-4CA1-9E16-A01484F0867C}" type="pres">
      <dgm:prSet presAssocID="{CB350753-9A48-423A-9A39-F9AE0D1E9795}" presName="tx1" presStyleLbl="revTx" presStyleIdx="2" presStyleCnt="5"/>
      <dgm:spPr/>
    </dgm:pt>
    <dgm:pt modelId="{A5B51E2D-6936-4375-9B93-3EC9AC0107AB}" type="pres">
      <dgm:prSet presAssocID="{CB350753-9A48-423A-9A39-F9AE0D1E9795}" presName="vert1" presStyleCnt="0"/>
      <dgm:spPr/>
    </dgm:pt>
    <dgm:pt modelId="{2226E339-31E2-40E3-94F5-C88FE3B5BCE7}" type="pres">
      <dgm:prSet presAssocID="{1E345009-76B1-47F3-93E1-6AA20EF278C2}" presName="thickLine" presStyleLbl="alignNode1" presStyleIdx="3" presStyleCnt="5"/>
      <dgm:spPr/>
    </dgm:pt>
    <dgm:pt modelId="{05F31569-648A-45A2-B970-40D48A5BB20C}" type="pres">
      <dgm:prSet presAssocID="{1E345009-76B1-47F3-93E1-6AA20EF278C2}" presName="horz1" presStyleCnt="0"/>
      <dgm:spPr/>
    </dgm:pt>
    <dgm:pt modelId="{10E88478-7C39-47BF-99C1-DB9A8FF1CD5B}" type="pres">
      <dgm:prSet presAssocID="{1E345009-76B1-47F3-93E1-6AA20EF278C2}" presName="tx1" presStyleLbl="revTx" presStyleIdx="3" presStyleCnt="5"/>
      <dgm:spPr/>
    </dgm:pt>
    <dgm:pt modelId="{6F3C2B55-9847-44A5-A0F6-FC36C08F004E}" type="pres">
      <dgm:prSet presAssocID="{1E345009-76B1-47F3-93E1-6AA20EF278C2}" presName="vert1" presStyleCnt="0"/>
      <dgm:spPr/>
    </dgm:pt>
    <dgm:pt modelId="{FFB267E4-20EF-4992-A379-ABDE22693418}" type="pres">
      <dgm:prSet presAssocID="{838F5ACE-A3A4-4E0C-9B7A-6CE228549737}" presName="thickLine" presStyleLbl="alignNode1" presStyleIdx="4" presStyleCnt="5"/>
      <dgm:spPr/>
    </dgm:pt>
    <dgm:pt modelId="{140E5F1A-587E-449D-A0F7-531FFEB072F8}" type="pres">
      <dgm:prSet presAssocID="{838F5ACE-A3A4-4E0C-9B7A-6CE228549737}" presName="horz1" presStyleCnt="0"/>
      <dgm:spPr/>
    </dgm:pt>
    <dgm:pt modelId="{306ABC90-2294-4EFD-B323-3B6A5E23A9B8}" type="pres">
      <dgm:prSet presAssocID="{838F5ACE-A3A4-4E0C-9B7A-6CE228549737}" presName="tx1" presStyleLbl="revTx" presStyleIdx="4" presStyleCnt="5"/>
      <dgm:spPr/>
    </dgm:pt>
    <dgm:pt modelId="{F57E5CF9-80D1-4060-A197-9AB16CB47E49}" type="pres">
      <dgm:prSet presAssocID="{838F5ACE-A3A4-4E0C-9B7A-6CE228549737}" presName="vert1" presStyleCnt="0"/>
      <dgm:spPr/>
    </dgm:pt>
  </dgm:ptLst>
  <dgm:cxnLst>
    <dgm:cxn modelId="{42A33009-E9CF-4701-9A19-D5AE9C5A8588}" type="presOf" srcId="{CB350753-9A48-423A-9A39-F9AE0D1E9795}" destId="{141C1109-1501-4CA1-9E16-A01484F0867C}" srcOrd="0" destOrd="0" presId="urn:microsoft.com/office/officeart/2008/layout/LinedList"/>
    <dgm:cxn modelId="{8C55A45C-C93E-4B3E-BA86-FBFF8DA97BC4}" type="presOf" srcId="{2A3584AC-17B7-4D8C-A4D0-80A7DCAB1328}" destId="{37A4CF0F-A70B-4B05-9DD6-40AB78386118}" srcOrd="0" destOrd="0" presId="urn:microsoft.com/office/officeart/2008/layout/LinedList"/>
    <dgm:cxn modelId="{739DFB64-7753-477C-A399-7A4FE5D31651}" srcId="{8D781056-2485-403E-B14F-D11BBA9A263D}" destId="{2A3584AC-17B7-4D8C-A4D0-80A7DCAB1328}" srcOrd="0" destOrd="0" parTransId="{D15B0F1B-EBAD-45B6-A8C8-EF090168DAF0}" sibTransId="{4796E2CC-4243-46DC-9503-D2EF28E2E7A9}"/>
    <dgm:cxn modelId="{1A4AC56E-28A5-433C-B2E7-3BB3A3226605}" type="presOf" srcId="{838F5ACE-A3A4-4E0C-9B7A-6CE228549737}" destId="{306ABC90-2294-4EFD-B323-3B6A5E23A9B8}" srcOrd="0" destOrd="0" presId="urn:microsoft.com/office/officeart/2008/layout/LinedList"/>
    <dgm:cxn modelId="{41817E54-937B-4BE7-BB94-67A32A378764}" srcId="{8D781056-2485-403E-B14F-D11BBA9A263D}" destId="{CB350753-9A48-423A-9A39-F9AE0D1E9795}" srcOrd="2" destOrd="0" parTransId="{42A98272-06CF-4AD6-A19E-6F7FADD446FE}" sibTransId="{2FA4BA70-AA49-47F9-BAFC-1CA4D90E1167}"/>
    <dgm:cxn modelId="{4614845A-BCB5-4505-87EF-CA17CE204C75}" type="presOf" srcId="{4381C00D-176D-4C83-B459-CE8052A9F2AA}" destId="{411BC5A4-54CB-4AB0-A450-C424C409FFE0}" srcOrd="0" destOrd="0" presId="urn:microsoft.com/office/officeart/2008/layout/LinedList"/>
    <dgm:cxn modelId="{DF98729F-5310-4E2C-BCBB-3DCDB0B0D840}" type="presOf" srcId="{8D781056-2485-403E-B14F-D11BBA9A263D}" destId="{AF694156-F651-4254-9F72-E50244FE0304}" srcOrd="0" destOrd="0" presId="urn:microsoft.com/office/officeart/2008/layout/LinedList"/>
    <dgm:cxn modelId="{0BA68AA0-B50F-4C4D-AB34-1063AEB11F75}" type="presOf" srcId="{1E345009-76B1-47F3-93E1-6AA20EF278C2}" destId="{10E88478-7C39-47BF-99C1-DB9A8FF1CD5B}" srcOrd="0" destOrd="0" presId="urn:microsoft.com/office/officeart/2008/layout/LinedList"/>
    <dgm:cxn modelId="{E94BA7A2-7B5A-40F0-88BD-F71E8C86B0B9}" srcId="{8D781056-2485-403E-B14F-D11BBA9A263D}" destId="{838F5ACE-A3A4-4E0C-9B7A-6CE228549737}" srcOrd="4" destOrd="0" parTransId="{D1582B68-CFA6-4CB7-AE23-62328E1F84A8}" sibTransId="{1289A8B2-5101-4F80-A9C8-3A913976B2BD}"/>
    <dgm:cxn modelId="{91EF7FCB-0238-428F-B759-A1824303E1A6}" srcId="{8D781056-2485-403E-B14F-D11BBA9A263D}" destId="{4381C00D-176D-4C83-B459-CE8052A9F2AA}" srcOrd="1" destOrd="0" parTransId="{BEDE0B8F-8B7F-4F25-A899-8DE7BC6956D7}" sibTransId="{3A12E961-3D61-4B23-B00B-9D9EE691E3D9}"/>
    <dgm:cxn modelId="{1F49C1EA-BC2E-4DB4-AA9B-1EAAFAEA9747}" srcId="{8D781056-2485-403E-B14F-D11BBA9A263D}" destId="{1E345009-76B1-47F3-93E1-6AA20EF278C2}" srcOrd="3" destOrd="0" parTransId="{4892C8D5-62DC-4CA0-8E5C-70F434673275}" sibTransId="{1517BCE8-5B91-4E59-B1FB-2963B280E9C8}"/>
    <dgm:cxn modelId="{F03CB4C9-5552-444E-B0D5-92AFECB00AC9}" type="presParOf" srcId="{AF694156-F651-4254-9F72-E50244FE0304}" destId="{E53FAC31-13E5-487B-A8C6-D73690726F91}" srcOrd="0" destOrd="0" presId="urn:microsoft.com/office/officeart/2008/layout/LinedList"/>
    <dgm:cxn modelId="{7DD34A2E-CB53-4936-9461-5A670192C62A}" type="presParOf" srcId="{AF694156-F651-4254-9F72-E50244FE0304}" destId="{D68DAB46-4478-4FC1-AA7D-BA15A79C325D}" srcOrd="1" destOrd="0" presId="urn:microsoft.com/office/officeart/2008/layout/LinedList"/>
    <dgm:cxn modelId="{E64E0AF7-7B1B-445D-987A-C7EAE72091A0}" type="presParOf" srcId="{D68DAB46-4478-4FC1-AA7D-BA15A79C325D}" destId="{37A4CF0F-A70B-4B05-9DD6-40AB78386118}" srcOrd="0" destOrd="0" presId="urn:microsoft.com/office/officeart/2008/layout/LinedList"/>
    <dgm:cxn modelId="{917CC7C1-6913-438C-BC59-598DE8F0DFE2}" type="presParOf" srcId="{D68DAB46-4478-4FC1-AA7D-BA15A79C325D}" destId="{F79E7AC1-F8EA-40B0-A790-151C2B187038}" srcOrd="1" destOrd="0" presId="urn:microsoft.com/office/officeart/2008/layout/LinedList"/>
    <dgm:cxn modelId="{C9F139F9-8D9A-4B0B-93B4-1EE43D626263}" type="presParOf" srcId="{AF694156-F651-4254-9F72-E50244FE0304}" destId="{7A6D9047-4352-462B-ADE8-D032009D5DE2}" srcOrd="2" destOrd="0" presId="urn:microsoft.com/office/officeart/2008/layout/LinedList"/>
    <dgm:cxn modelId="{892D8960-578B-4814-A123-940897331281}" type="presParOf" srcId="{AF694156-F651-4254-9F72-E50244FE0304}" destId="{1902B6FD-7C0B-4CBE-B709-43BDFC388CEB}" srcOrd="3" destOrd="0" presId="urn:microsoft.com/office/officeart/2008/layout/LinedList"/>
    <dgm:cxn modelId="{FABF2537-0391-41DA-9C6B-641933C8BD4E}" type="presParOf" srcId="{1902B6FD-7C0B-4CBE-B709-43BDFC388CEB}" destId="{411BC5A4-54CB-4AB0-A450-C424C409FFE0}" srcOrd="0" destOrd="0" presId="urn:microsoft.com/office/officeart/2008/layout/LinedList"/>
    <dgm:cxn modelId="{F4F15DAB-D051-466C-ABBA-408822506832}" type="presParOf" srcId="{1902B6FD-7C0B-4CBE-B709-43BDFC388CEB}" destId="{6F4804F5-4C47-4D27-979C-C08704E27DD9}" srcOrd="1" destOrd="0" presId="urn:microsoft.com/office/officeart/2008/layout/LinedList"/>
    <dgm:cxn modelId="{7C397F5E-C69C-4895-A49C-B9330E1AFF3A}" type="presParOf" srcId="{AF694156-F651-4254-9F72-E50244FE0304}" destId="{443F6E0D-7D52-47F0-9754-6055E341EF62}" srcOrd="4" destOrd="0" presId="urn:microsoft.com/office/officeart/2008/layout/LinedList"/>
    <dgm:cxn modelId="{3A931BEF-D14E-49E4-8091-72CD81AC1F19}" type="presParOf" srcId="{AF694156-F651-4254-9F72-E50244FE0304}" destId="{919411A9-6FED-4093-A94C-FEBF24E2A2E5}" srcOrd="5" destOrd="0" presId="urn:microsoft.com/office/officeart/2008/layout/LinedList"/>
    <dgm:cxn modelId="{33C0E1BD-DA23-4BA5-8EA6-945C920D5C88}" type="presParOf" srcId="{919411A9-6FED-4093-A94C-FEBF24E2A2E5}" destId="{141C1109-1501-4CA1-9E16-A01484F0867C}" srcOrd="0" destOrd="0" presId="urn:microsoft.com/office/officeart/2008/layout/LinedList"/>
    <dgm:cxn modelId="{0FC79522-DE60-48BA-8C2E-65A72E40C191}" type="presParOf" srcId="{919411A9-6FED-4093-A94C-FEBF24E2A2E5}" destId="{A5B51E2D-6936-4375-9B93-3EC9AC0107AB}" srcOrd="1" destOrd="0" presId="urn:microsoft.com/office/officeart/2008/layout/LinedList"/>
    <dgm:cxn modelId="{364E4238-C1FF-4FE4-8B3B-4B7225F0F634}" type="presParOf" srcId="{AF694156-F651-4254-9F72-E50244FE0304}" destId="{2226E339-31E2-40E3-94F5-C88FE3B5BCE7}" srcOrd="6" destOrd="0" presId="urn:microsoft.com/office/officeart/2008/layout/LinedList"/>
    <dgm:cxn modelId="{E74BF603-4921-41C4-9776-3E2A5F8F31AC}" type="presParOf" srcId="{AF694156-F651-4254-9F72-E50244FE0304}" destId="{05F31569-648A-45A2-B970-40D48A5BB20C}" srcOrd="7" destOrd="0" presId="urn:microsoft.com/office/officeart/2008/layout/LinedList"/>
    <dgm:cxn modelId="{9B6600BE-B77F-4BB3-B7E9-BF785AFD3F3B}" type="presParOf" srcId="{05F31569-648A-45A2-B970-40D48A5BB20C}" destId="{10E88478-7C39-47BF-99C1-DB9A8FF1CD5B}" srcOrd="0" destOrd="0" presId="urn:microsoft.com/office/officeart/2008/layout/LinedList"/>
    <dgm:cxn modelId="{7B297059-CD26-42DE-B3C1-89CBC0EA62D2}" type="presParOf" srcId="{05F31569-648A-45A2-B970-40D48A5BB20C}" destId="{6F3C2B55-9847-44A5-A0F6-FC36C08F004E}" srcOrd="1" destOrd="0" presId="urn:microsoft.com/office/officeart/2008/layout/LinedList"/>
    <dgm:cxn modelId="{6F4FBC35-C1A9-440A-9C4E-B63F2B8D0758}" type="presParOf" srcId="{AF694156-F651-4254-9F72-E50244FE0304}" destId="{FFB267E4-20EF-4992-A379-ABDE22693418}" srcOrd="8" destOrd="0" presId="urn:microsoft.com/office/officeart/2008/layout/LinedList"/>
    <dgm:cxn modelId="{1DC12C3C-1703-4871-A50C-9BC8A4468F81}" type="presParOf" srcId="{AF694156-F651-4254-9F72-E50244FE0304}" destId="{140E5F1A-587E-449D-A0F7-531FFEB072F8}" srcOrd="9" destOrd="0" presId="urn:microsoft.com/office/officeart/2008/layout/LinedList"/>
    <dgm:cxn modelId="{B2C1A9C9-6D00-4A2A-BF8C-418F13AEF55C}" type="presParOf" srcId="{140E5F1A-587E-449D-A0F7-531FFEB072F8}" destId="{306ABC90-2294-4EFD-B323-3B6A5E23A9B8}" srcOrd="0" destOrd="0" presId="urn:microsoft.com/office/officeart/2008/layout/LinedList"/>
    <dgm:cxn modelId="{1C991B71-9E12-40AC-AC2C-4FEB37AEDD9E}" type="presParOf" srcId="{140E5F1A-587E-449D-A0F7-531FFEB072F8}" destId="{F57E5CF9-80D1-4060-A197-9AB16CB47E4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D781056-2485-403E-B14F-D11BBA9A263D}"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A3584AC-17B7-4D8C-A4D0-80A7DCAB1328}">
      <dgm:prSet/>
      <dgm:spPr/>
      <dgm:t>
        <a:bodyPr/>
        <a:lstStyle/>
        <a:p>
          <a:r>
            <a:rPr lang="en-US" dirty="0"/>
            <a:t>The degree to which a gene or particular group of genes are actually being transcribed</a:t>
          </a:r>
        </a:p>
      </dgm:t>
    </dgm:pt>
    <dgm:pt modelId="{D15B0F1B-EBAD-45B6-A8C8-EF090168DAF0}" type="parTrans" cxnId="{739DFB64-7753-477C-A399-7A4FE5D31651}">
      <dgm:prSet/>
      <dgm:spPr/>
      <dgm:t>
        <a:bodyPr/>
        <a:lstStyle/>
        <a:p>
          <a:endParaRPr lang="en-US"/>
        </a:p>
      </dgm:t>
    </dgm:pt>
    <dgm:pt modelId="{4796E2CC-4243-46DC-9503-D2EF28E2E7A9}" type="sibTrans" cxnId="{739DFB64-7753-477C-A399-7A4FE5D31651}">
      <dgm:prSet/>
      <dgm:spPr/>
      <dgm:t>
        <a:bodyPr/>
        <a:lstStyle/>
        <a:p>
          <a:endParaRPr lang="en-US"/>
        </a:p>
      </dgm:t>
    </dgm:pt>
    <dgm:pt modelId="{4381C00D-176D-4C83-B459-CE8052A9F2AA}">
      <dgm:prSet/>
      <dgm:spPr/>
      <dgm:t>
        <a:bodyPr/>
        <a:lstStyle/>
        <a:p>
          <a:r>
            <a:rPr lang="en-US" dirty="0"/>
            <a:t>Genes </a:t>
          </a:r>
          <a:r>
            <a:rPr lang="ja-JP"/>
            <a:t>“</a:t>
          </a:r>
          <a:r>
            <a:rPr lang="en-US" dirty="0"/>
            <a:t>turn on</a:t>
          </a:r>
          <a:r>
            <a:rPr lang="ja-JP"/>
            <a:t>”</a:t>
          </a:r>
          <a:r>
            <a:rPr lang="en-US" dirty="0"/>
            <a:t> and </a:t>
          </a:r>
          <a:r>
            <a:rPr lang="ja-JP"/>
            <a:t>“</a:t>
          </a:r>
          <a:r>
            <a:rPr lang="en-US" dirty="0"/>
            <a:t>turn off</a:t>
          </a:r>
          <a:r>
            <a:rPr lang="ja-JP"/>
            <a:t>”</a:t>
          </a:r>
          <a:endParaRPr lang="en-US" dirty="0"/>
        </a:p>
      </dgm:t>
    </dgm:pt>
    <dgm:pt modelId="{BEDE0B8F-8B7F-4F25-A899-8DE7BC6956D7}" type="parTrans" cxnId="{91EF7FCB-0238-428F-B759-A1824303E1A6}">
      <dgm:prSet/>
      <dgm:spPr/>
      <dgm:t>
        <a:bodyPr/>
        <a:lstStyle/>
        <a:p>
          <a:endParaRPr lang="en-US"/>
        </a:p>
      </dgm:t>
    </dgm:pt>
    <dgm:pt modelId="{3A12E961-3D61-4B23-B00B-9D9EE691E3D9}" type="sibTrans" cxnId="{91EF7FCB-0238-428F-B759-A1824303E1A6}">
      <dgm:prSet/>
      <dgm:spPr/>
      <dgm:t>
        <a:bodyPr/>
        <a:lstStyle/>
        <a:p>
          <a:endParaRPr lang="en-US"/>
        </a:p>
      </dgm:t>
    </dgm:pt>
    <dgm:pt modelId="{CB350753-9A48-423A-9A39-F9AE0D1E9795}">
      <dgm:prSet/>
      <dgm:spPr/>
      <dgm:t>
        <a:bodyPr/>
        <a:lstStyle/>
        <a:p>
          <a:r>
            <a:rPr lang="en-US" b="1" dirty="0"/>
            <a:t>Induction</a:t>
          </a:r>
          <a:r>
            <a:rPr lang="en-US" dirty="0"/>
            <a:t>: something turns a gene on</a:t>
          </a:r>
        </a:p>
      </dgm:t>
    </dgm:pt>
    <dgm:pt modelId="{42A98272-06CF-4AD6-A19E-6F7FADD446FE}" type="parTrans" cxnId="{41817E54-937B-4BE7-BB94-67A32A378764}">
      <dgm:prSet/>
      <dgm:spPr/>
      <dgm:t>
        <a:bodyPr/>
        <a:lstStyle/>
        <a:p>
          <a:endParaRPr lang="en-US"/>
        </a:p>
      </dgm:t>
    </dgm:pt>
    <dgm:pt modelId="{2FA4BA70-AA49-47F9-BAFC-1CA4D90E1167}" type="sibTrans" cxnId="{41817E54-937B-4BE7-BB94-67A32A378764}">
      <dgm:prSet/>
      <dgm:spPr/>
      <dgm:t>
        <a:bodyPr/>
        <a:lstStyle/>
        <a:p>
          <a:endParaRPr lang="en-US"/>
        </a:p>
      </dgm:t>
    </dgm:pt>
    <dgm:pt modelId="{1E345009-76B1-47F3-93E1-6AA20EF278C2}">
      <dgm:prSet/>
      <dgm:spPr/>
      <dgm:t>
        <a:bodyPr/>
        <a:lstStyle/>
        <a:p>
          <a:r>
            <a:rPr lang="en-US" b="1" dirty="0"/>
            <a:t>Repression</a:t>
          </a:r>
          <a:r>
            <a:rPr lang="en-US" dirty="0"/>
            <a:t>: something turns a gene off</a:t>
          </a:r>
        </a:p>
      </dgm:t>
    </dgm:pt>
    <dgm:pt modelId="{4892C8D5-62DC-4CA0-8E5C-70F434673275}" type="parTrans" cxnId="{1F49C1EA-BC2E-4DB4-AA9B-1EAAFAEA9747}">
      <dgm:prSet/>
      <dgm:spPr/>
      <dgm:t>
        <a:bodyPr/>
        <a:lstStyle/>
        <a:p>
          <a:endParaRPr lang="en-US"/>
        </a:p>
      </dgm:t>
    </dgm:pt>
    <dgm:pt modelId="{1517BCE8-5B91-4E59-B1FB-2963B280E9C8}" type="sibTrans" cxnId="{1F49C1EA-BC2E-4DB4-AA9B-1EAAFAEA9747}">
      <dgm:prSet/>
      <dgm:spPr/>
      <dgm:t>
        <a:bodyPr/>
        <a:lstStyle/>
        <a:p>
          <a:endParaRPr lang="en-US"/>
        </a:p>
      </dgm:t>
    </dgm:pt>
    <dgm:pt modelId="{838F5ACE-A3A4-4E0C-9B7A-6CE228549737}">
      <dgm:prSet/>
      <dgm:spPr/>
      <dgm:t>
        <a:bodyPr/>
        <a:lstStyle/>
        <a:p>
          <a:r>
            <a:rPr lang="en-US" dirty="0"/>
            <a:t>Transcription factors – proteins that initiate and regulate transcription</a:t>
          </a:r>
        </a:p>
      </dgm:t>
    </dgm:pt>
    <dgm:pt modelId="{D1582B68-CFA6-4CB7-AE23-62328E1F84A8}" type="parTrans" cxnId="{E94BA7A2-7B5A-40F0-88BD-F71E8C86B0B9}">
      <dgm:prSet/>
      <dgm:spPr/>
      <dgm:t>
        <a:bodyPr/>
        <a:lstStyle/>
        <a:p>
          <a:endParaRPr lang="en-US"/>
        </a:p>
      </dgm:t>
    </dgm:pt>
    <dgm:pt modelId="{1289A8B2-5101-4F80-A9C8-3A913976B2BD}" type="sibTrans" cxnId="{E94BA7A2-7B5A-40F0-88BD-F71E8C86B0B9}">
      <dgm:prSet/>
      <dgm:spPr/>
      <dgm:t>
        <a:bodyPr/>
        <a:lstStyle/>
        <a:p>
          <a:endParaRPr lang="en-US"/>
        </a:p>
      </dgm:t>
    </dgm:pt>
    <dgm:pt modelId="{AF694156-F651-4254-9F72-E50244FE0304}" type="pres">
      <dgm:prSet presAssocID="{8D781056-2485-403E-B14F-D11BBA9A263D}" presName="vert0" presStyleCnt="0">
        <dgm:presLayoutVars>
          <dgm:dir/>
          <dgm:animOne val="branch"/>
          <dgm:animLvl val="lvl"/>
        </dgm:presLayoutVars>
      </dgm:prSet>
      <dgm:spPr/>
    </dgm:pt>
    <dgm:pt modelId="{E53FAC31-13E5-487B-A8C6-D73690726F91}" type="pres">
      <dgm:prSet presAssocID="{2A3584AC-17B7-4D8C-A4D0-80A7DCAB1328}" presName="thickLine" presStyleLbl="alignNode1" presStyleIdx="0" presStyleCnt="5"/>
      <dgm:spPr/>
    </dgm:pt>
    <dgm:pt modelId="{D68DAB46-4478-4FC1-AA7D-BA15A79C325D}" type="pres">
      <dgm:prSet presAssocID="{2A3584AC-17B7-4D8C-A4D0-80A7DCAB1328}" presName="horz1" presStyleCnt="0"/>
      <dgm:spPr/>
    </dgm:pt>
    <dgm:pt modelId="{37A4CF0F-A70B-4B05-9DD6-40AB78386118}" type="pres">
      <dgm:prSet presAssocID="{2A3584AC-17B7-4D8C-A4D0-80A7DCAB1328}" presName="tx1" presStyleLbl="revTx" presStyleIdx="0" presStyleCnt="5"/>
      <dgm:spPr/>
    </dgm:pt>
    <dgm:pt modelId="{F79E7AC1-F8EA-40B0-A790-151C2B187038}" type="pres">
      <dgm:prSet presAssocID="{2A3584AC-17B7-4D8C-A4D0-80A7DCAB1328}" presName="vert1" presStyleCnt="0"/>
      <dgm:spPr/>
    </dgm:pt>
    <dgm:pt modelId="{7A6D9047-4352-462B-ADE8-D032009D5DE2}" type="pres">
      <dgm:prSet presAssocID="{4381C00D-176D-4C83-B459-CE8052A9F2AA}" presName="thickLine" presStyleLbl="alignNode1" presStyleIdx="1" presStyleCnt="5"/>
      <dgm:spPr/>
    </dgm:pt>
    <dgm:pt modelId="{1902B6FD-7C0B-4CBE-B709-43BDFC388CEB}" type="pres">
      <dgm:prSet presAssocID="{4381C00D-176D-4C83-B459-CE8052A9F2AA}" presName="horz1" presStyleCnt="0"/>
      <dgm:spPr/>
    </dgm:pt>
    <dgm:pt modelId="{411BC5A4-54CB-4AB0-A450-C424C409FFE0}" type="pres">
      <dgm:prSet presAssocID="{4381C00D-176D-4C83-B459-CE8052A9F2AA}" presName="tx1" presStyleLbl="revTx" presStyleIdx="1" presStyleCnt="5"/>
      <dgm:spPr/>
    </dgm:pt>
    <dgm:pt modelId="{6F4804F5-4C47-4D27-979C-C08704E27DD9}" type="pres">
      <dgm:prSet presAssocID="{4381C00D-176D-4C83-B459-CE8052A9F2AA}" presName="vert1" presStyleCnt="0"/>
      <dgm:spPr/>
    </dgm:pt>
    <dgm:pt modelId="{443F6E0D-7D52-47F0-9754-6055E341EF62}" type="pres">
      <dgm:prSet presAssocID="{CB350753-9A48-423A-9A39-F9AE0D1E9795}" presName="thickLine" presStyleLbl="alignNode1" presStyleIdx="2" presStyleCnt="5"/>
      <dgm:spPr/>
    </dgm:pt>
    <dgm:pt modelId="{919411A9-6FED-4093-A94C-FEBF24E2A2E5}" type="pres">
      <dgm:prSet presAssocID="{CB350753-9A48-423A-9A39-F9AE0D1E9795}" presName="horz1" presStyleCnt="0"/>
      <dgm:spPr/>
    </dgm:pt>
    <dgm:pt modelId="{141C1109-1501-4CA1-9E16-A01484F0867C}" type="pres">
      <dgm:prSet presAssocID="{CB350753-9A48-423A-9A39-F9AE0D1E9795}" presName="tx1" presStyleLbl="revTx" presStyleIdx="2" presStyleCnt="5"/>
      <dgm:spPr/>
    </dgm:pt>
    <dgm:pt modelId="{A5B51E2D-6936-4375-9B93-3EC9AC0107AB}" type="pres">
      <dgm:prSet presAssocID="{CB350753-9A48-423A-9A39-F9AE0D1E9795}" presName="vert1" presStyleCnt="0"/>
      <dgm:spPr/>
    </dgm:pt>
    <dgm:pt modelId="{2226E339-31E2-40E3-94F5-C88FE3B5BCE7}" type="pres">
      <dgm:prSet presAssocID="{1E345009-76B1-47F3-93E1-6AA20EF278C2}" presName="thickLine" presStyleLbl="alignNode1" presStyleIdx="3" presStyleCnt="5"/>
      <dgm:spPr/>
    </dgm:pt>
    <dgm:pt modelId="{05F31569-648A-45A2-B970-40D48A5BB20C}" type="pres">
      <dgm:prSet presAssocID="{1E345009-76B1-47F3-93E1-6AA20EF278C2}" presName="horz1" presStyleCnt="0"/>
      <dgm:spPr/>
    </dgm:pt>
    <dgm:pt modelId="{10E88478-7C39-47BF-99C1-DB9A8FF1CD5B}" type="pres">
      <dgm:prSet presAssocID="{1E345009-76B1-47F3-93E1-6AA20EF278C2}" presName="tx1" presStyleLbl="revTx" presStyleIdx="3" presStyleCnt="5"/>
      <dgm:spPr/>
    </dgm:pt>
    <dgm:pt modelId="{6F3C2B55-9847-44A5-A0F6-FC36C08F004E}" type="pres">
      <dgm:prSet presAssocID="{1E345009-76B1-47F3-93E1-6AA20EF278C2}" presName="vert1" presStyleCnt="0"/>
      <dgm:spPr/>
    </dgm:pt>
    <dgm:pt modelId="{FFB267E4-20EF-4992-A379-ABDE22693418}" type="pres">
      <dgm:prSet presAssocID="{838F5ACE-A3A4-4E0C-9B7A-6CE228549737}" presName="thickLine" presStyleLbl="alignNode1" presStyleIdx="4" presStyleCnt="5"/>
      <dgm:spPr/>
    </dgm:pt>
    <dgm:pt modelId="{140E5F1A-587E-449D-A0F7-531FFEB072F8}" type="pres">
      <dgm:prSet presAssocID="{838F5ACE-A3A4-4E0C-9B7A-6CE228549737}" presName="horz1" presStyleCnt="0"/>
      <dgm:spPr/>
    </dgm:pt>
    <dgm:pt modelId="{306ABC90-2294-4EFD-B323-3B6A5E23A9B8}" type="pres">
      <dgm:prSet presAssocID="{838F5ACE-A3A4-4E0C-9B7A-6CE228549737}" presName="tx1" presStyleLbl="revTx" presStyleIdx="4" presStyleCnt="5"/>
      <dgm:spPr/>
    </dgm:pt>
    <dgm:pt modelId="{F57E5CF9-80D1-4060-A197-9AB16CB47E49}" type="pres">
      <dgm:prSet presAssocID="{838F5ACE-A3A4-4E0C-9B7A-6CE228549737}" presName="vert1" presStyleCnt="0"/>
      <dgm:spPr/>
    </dgm:pt>
  </dgm:ptLst>
  <dgm:cxnLst>
    <dgm:cxn modelId="{42A33009-E9CF-4701-9A19-D5AE9C5A8588}" type="presOf" srcId="{CB350753-9A48-423A-9A39-F9AE0D1E9795}" destId="{141C1109-1501-4CA1-9E16-A01484F0867C}" srcOrd="0" destOrd="0" presId="urn:microsoft.com/office/officeart/2008/layout/LinedList"/>
    <dgm:cxn modelId="{8C55A45C-C93E-4B3E-BA86-FBFF8DA97BC4}" type="presOf" srcId="{2A3584AC-17B7-4D8C-A4D0-80A7DCAB1328}" destId="{37A4CF0F-A70B-4B05-9DD6-40AB78386118}" srcOrd="0" destOrd="0" presId="urn:microsoft.com/office/officeart/2008/layout/LinedList"/>
    <dgm:cxn modelId="{739DFB64-7753-477C-A399-7A4FE5D31651}" srcId="{8D781056-2485-403E-B14F-D11BBA9A263D}" destId="{2A3584AC-17B7-4D8C-A4D0-80A7DCAB1328}" srcOrd="0" destOrd="0" parTransId="{D15B0F1B-EBAD-45B6-A8C8-EF090168DAF0}" sibTransId="{4796E2CC-4243-46DC-9503-D2EF28E2E7A9}"/>
    <dgm:cxn modelId="{1A4AC56E-28A5-433C-B2E7-3BB3A3226605}" type="presOf" srcId="{838F5ACE-A3A4-4E0C-9B7A-6CE228549737}" destId="{306ABC90-2294-4EFD-B323-3B6A5E23A9B8}" srcOrd="0" destOrd="0" presId="urn:microsoft.com/office/officeart/2008/layout/LinedList"/>
    <dgm:cxn modelId="{41817E54-937B-4BE7-BB94-67A32A378764}" srcId="{8D781056-2485-403E-B14F-D11BBA9A263D}" destId="{CB350753-9A48-423A-9A39-F9AE0D1E9795}" srcOrd="2" destOrd="0" parTransId="{42A98272-06CF-4AD6-A19E-6F7FADD446FE}" sibTransId="{2FA4BA70-AA49-47F9-BAFC-1CA4D90E1167}"/>
    <dgm:cxn modelId="{4614845A-BCB5-4505-87EF-CA17CE204C75}" type="presOf" srcId="{4381C00D-176D-4C83-B459-CE8052A9F2AA}" destId="{411BC5A4-54CB-4AB0-A450-C424C409FFE0}" srcOrd="0" destOrd="0" presId="urn:microsoft.com/office/officeart/2008/layout/LinedList"/>
    <dgm:cxn modelId="{DF98729F-5310-4E2C-BCBB-3DCDB0B0D840}" type="presOf" srcId="{8D781056-2485-403E-B14F-D11BBA9A263D}" destId="{AF694156-F651-4254-9F72-E50244FE0304}" srcOrd="0" destOrd="0" presId="urn:microsoft.com/office/officeart/2008/layout/LinedList"/>
    <dgm:cxn modelId="{0BA68AA0-B50F-4C4D-AB34-1063AEB11F75}" type="presOf" srcId="{1E345009-76B1-47F3-93E1-6AA20EF278C2}" destId="{10E88478-7C39-47BF-99C1-DB9A8FF1CD5B}" srcOrd="0" destOrd="0" presId="urn:microsoft.com/office/officeart/2008/layout/LinedList"/>
    <dgm:cxn modelId="{E94BA7A2-7B5A-40F0-88BD-F71E8C86B0B9}" srcId="{8D781056-2485-403E-B14F-D11BBA9A263D}" destId="{838F5ACE-A3A4-4E0C-9B7A-6CE228549737}" srcOrd="4" destOrd="0" parTransId="{D1582B68-CFA6-4CB7-AE23-62328E1F84A8}" sibTransId="{1289A8B2-5101-4F80-A9C8-3A913976B2BD}"/>
    <dgm:cxn modelId="{91EF7FCB-0238-428F-B759-A1824303E1A6}" srcId="{8D781056-2485-403E-B14F-D11BBA9A263D}" destId="{4381C00D-176D-4C83-B459-CE8052A9F2AA}" srcOrd="1" destOrd="0" parTransId="{BEDE0B8F-8B7F-4F25-A899-8DE7BC6956D7}" sibTransId="{3A12E961-3D61-4B23-B00B-9D9EE691E3D9}"/>
    <dgm:cxn modelId="{1F49C1EA-BC2E-4DB4-AA9B-1EAAFAEA9747}" srcId="{8D781056-2485-403E-B14F-D11BBA9A263D}" destId="{1E345009-76B1-47F3-93E1-6AA20EF278C2}" srcOrd="3" destOrd="0" parTransId="{4892C8D5-62DC-4CA0-8E5C-70F434673275}" sibTransId="{1517BCE8-5B91-4E59-B1FB-2963B280E9C8}"/>
    <dgm:cxn modelId="{F03CB4C9-5552-444E-B0D5-92AFECB00AC9}" type="presParOf" srcId="{AF694156-F651-4254-9F72-E50244FE0304}" destId="{E53FAC31-13E5-487B-A8C6-D73690726F91}" srcOrd="0" destOrd="0" presId="urn:microsoft.com/office/officeart/2008/layout/LinedList"/>
    <dgm:cxn modelId="{7DD34A2E-CB53-4936-9461-5A670192C62A}" type="presParOf" srcId="{AF694156-F651-4254-9F72-E50244FE0304}" destId="{D68DAB46-4478-4FC1-AA7D-BA15A79C325D}" srcOrd="1" destOrd="0" presId="urn:microsoft.com/office/officeart/2008/layout/LinedList"/>
    <dgm:cxn modelId="{E64E0AF7-7B1B-445D-987A-C7EAE72091A0}" type="presParOf" srcId="{D68DAB46-4478-4FC1-AA7D-BA15A79C325D}" destId="{37A4CF0F-A70B-4B05-9DD6-40AB78386118}" srcOrd="0" destOrd="0" presId="urn:microsoft.com/office/officeart/2008/layout/LinedList"/>
    <dgm:cxn modelId="{917CC7C1-6913-438C-BC59-598DE8F0DFE2}" type="presParOf" srcId="{D68DAB46-4478-4FC1-AA7D-BA15A79C325D}" destId="{F79E7AC1-F8EA-40B0-A790-151C2B187038}" srcOrd="1" destOrd="0" presId="urn:microsoft.com/office/officeart/2008/layout/LinedList"/>
    <dgm:cxn modelId="{C9F139F9-8D9A-4B0B-93B4-1EE43D626263}" type="presParOf" srcId="{AF694156-F651-4254-9F72-E50244FE0304}" destId="{7A6D9047-4352-462B-ADE8-D032009D5DE2}" srcOrd="2" destOrd="0" presId="urn:microsoft.com/office/officeart/2008/layout/LinedList"/>
    <dgm:cxn modelId="{892D8960-578B-4814-A123-940897331281}" type="presParOf" srcId="{AF694156-F651-4254-9F72-E50244FE0304}" destId="{1902B6FD-7C0B-4CBE-B709-43BDFC388CEB}" srcOrd="3" destOrd="0" presId="urn:microsoft.com/office/officeart/2008/layout/LinedList"/>
    <dgm:cxn modelId="{FABF2537-0391-41DA-9C6B-641933C8BD4E}" type="presParOf" srcId="{1902B6FD-7C0B-4CBE-B709-43BDFC388CEB}" destId="{411BC5A4-54CB-4AB0-A450-C424C409FFE0}" srcOrd="0" destOrd="0" presId="urn:microsoft.com/office/officeart/2008/layout/LinedList"/>
    <dgm:cxn modelId="{F4F15DAB-D051-466C-ABBA-408822506832}" type="presParOf" srcId="{1902B6FD-7C0B-4CBE-B709-43BDFC388CEB}" destId="{6F4804F5-4C47-4D27-979C-C08704E27DD9}" srcOrd="1" destOrd="0" presId="urn:microsoft.com/office/officeart/2008/layout/LinedList"/>
    <dgm:cxn modelId="{7C397F5E-C69C-4895-A49C-B9330E1AFF3A}" type="presParOf" srcId="{AF694156-F651-4254-9F72-E50244FE0304}" destId="{443F6E0D-7D52-47F0-9754-6055E341EF62}" srcOrd="4" destOrd="0" presId="urn:microsoft.com/office/officeart/2008/layout/LinedList"/>
    <dgm:cxn modelId="{3A931BEF-D14E-49E4-8091-72CD81AC1F19}" type="presParOf" srcId="{AF694156-F651-4254-9F72-E50244FE0304}" destId="{919411A9-6FED-4093-A94C-FEBF24E2A2E5}" srcOrd="5" destOrd="0" presId="urn:microsoft.com/office/officeart/2008/layout/LinedList"/>
    <dgm:cxn modelId="{33C0E1BD-DA23-4BA5-8EA6-945C920D5C88}" type="presParOf" srcId="{919411A9-6FED-4093-A94C-FEBF24E2A2E5}" destId="{141C1109-1501-4CA1-9E16-A01484F0867C}" srcOrd="0" destOrd="0" presId="urn:microsoft.com/office/officeart/2008/layout/LinedList"/>
    <dgm:cxn modelId="{0FC79522-DE60-48BA-8C2E-65A72E40C191}" type="presParOf" srcId="{919411A9-6FED-4093-A94C-FEBF24E2A2E5}" destId="{A5B51E2D-6936-4375-9B93-3EC9AC0107AB}" srcOrd="1" destOrd="0" presId="urn:microsoft.com/office/officeart/2008/layout/LinedList"/>
    <dgm:cxn modelId="{364E4238-C1FF-4FE4-8B3B-4B7225F0F634}" type="presParOf" srcId="{AF694156-F651-4254-9F72-E50244FE0304}" destId="{2226E339-31E2-40E3-94F5-C88FE3B5BCE7}" srcOrd="6" destOrd="0" presId="urn:microsoft.com/office/officeart/2008/layout/LinedList"/>
    <dgm:cxn modelId="{E74BF603-4921-41C4-9776-3E2A5F8F31AC}" type="presParOf" srcId="{AF694156-F651-4254-9F72-E50244FE0304}" destId="{05F31569-648A-45A2-B970-40D48A5BB20C}" srcOrd="7" destOrd="0" presId="urn:microsoft.com/office/officeart/2008/layout/LinedList"/>
    <dgm:cxn modelId="{9B6600BE-B77F-4BB3-B7E9-BF785AFD3F3B}" type="presParOf" srcId="{05F31569-648A-45A2-B970-40D48A5BB20C}" destId="{10E88478-7C39-47BF-99C1-DB9A8FF1CD5B}" srcOrd="0" destOrd="0" presId="urn:microsoft.com/office/officeart/2008/layout/LinedList"/>
    <dgm:cxn modelId="{7B297059-CD26-42DE-B3C1-89CBC0EA62D2}" type="presParOf" srcId="{05F31569-648A-45A2-B970-40D48A5BB20C}" destId="{6F3C2B55-9847-44A5-A0F6-FC36C08F004E}" srcOrd="1" destOrd="0" presId="urn:microsoft.com/office/officeart/2008/layout/LinedList"/>
    <dgm:cxn modelId="{6F4FBC35-C1A9-440A-9C4E-B63F2B8D0758}" type="presParOf" srcId="{AF694156-F651-4254-9F72-E50244FE0304}" destId="{FFB267E4-20EF-4992-A379-ABDE22693418}" srcOrd="8" destOrd="0" presId="urn:microsoft.com/office/officeart/2008/layout/LinedList"/>
    <dgm:cxn modelId="{1DC12C3C-1703-4871-A50C-9BC8A4468F81}" type="presParOf" srcId="{AF694156-F651-4254-9F72-E50244FE0304}" destId="{140E5F1A-587E-449D-A0F7-531FFEB072F8}" srcOrd="9" destOrd="0" presId="urn:microsoft.com/office/officeart/2008/layout/LinedList"/>
    <dgm:cxn modelId="{B2C1A9C9-6D00-4A2A-BF8C-418F13AEF55C}" type="presParOf" srcId="{140E5F1A-587E-449D-A0F7-531FFEB072F8}" destId="{306ABC90-2294-4EFD-B323-3B6A5E23A9B8}" srcOrd="0" destOrd="0" presId="urn:microsoft.com/office/officeart/2008/layout/LinedList"/>
    <dgm:cxn modelId="{1C991B71-9E12-40AC-AC2C-4FEB37AEDD9E}" type="presParOf" srcId="{140E5F1A-587E-449D-A0F7-531FFEB072F8}" destId="{F57E5CF9-80D1-4060-A197-9AB16CB47E4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5C99C-F816-438E-B5D0-D1ACDA3FE063}">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B1F7FA-B046-40E6-A13F-789484794AC5}">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a:t>Genetic control of cell function</a:t>
          </a:r>
        </a:p>
      </dsp:txBody>
      <dsp:txXfrm>
        <a:off x="0" y="0"/>
        <a:ext cx="6900512" cy="1384035"/>
      </dsp:txXfrm>
    </dsp:sp>
    <dsp:sp modelId="{C0C5167C-1DAC-404C-8975-FCDBFDF2C275}">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50F464-0BB1-404D-86C3-2DC7772BCD18}">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a:t>Chromosomes</a:t>
          </a:r>
        </a:p>
      </dsp:txBody>
      <dsp:txXfrm>
        <a:off x="0" y="1384035"/>
        <a:ext cx="6900512" cy="1384035"/>
      </dsp:txXfrm>
    </dsp:sp>
    <dsp:sp modelId="{9FA3A88D-3013-4390-B0AD-5D3CCEFDB04D}">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944883-388E-4CA5-8F07-F873EE015287}">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a:t>Patterns of inheritance</a:t>
          </a:r>
        </a:p>
      </dsp:txBody>
      <dsp:txXfrm>
        <a:off x="0" y="2768070"/>
        <a:ext cx="6900512" cy="1384035"/>
      </dsp:txXfrm>
    </dsp:sp>
    <dsp:sp modelId="{86570AC2-4B2D-440A-9191-3F0DF899C6FC}">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10254F-6BDE-4871-818C-ABE3720A929F}">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a:t>Gene technology</a:t>
          </a:r>
        </a:p>
      </dsp:txBody>
      <dsp:txXfrm>
        <a:off x="0" y="4152105"/>
        <a:ext cx="6900512" cy="1384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46A39-30C5-4646-9844-3AF1B7EE769E}">
      <dsp:nvSpPr>
        <dsp:cNvPr id="0" name=""/>
        <dsp:cNvSpPr/>
      </dsp:nvSpPr>
      <dsp:spPr>
        <a:xfrm>
          <a:off x="0" y="0"/>
          <a:ext cx="76075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44917C-B6E4-4EBF-809C-8597A311F55B}">
      <dsp:nvSpPr>
        <dsp:cNvPr id="0" name=""/>
        <dsp:cNvSpPr/>
      </dsp:nvSpPr>
      <dsp:spPr>
        <a:xfrm>
          <a:off x="0" y="0"/>
          <a:ext cx="7607531" cy="123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How information in genes becomes proteins</a:t>
          </a:r>
        </a:p>
      </dsp:txBody>
      <dsp:txXfrm>
        <a:off x="0" y="0"/>
        <a:ext cx="7607531" cy="1233638"/>
      </dsp:txXfrm>
    </dsp:sp>
    <dsp:sp modelId="{8E4A796C-BC1D-48A3-8090-6F6C747427A9}">
      <dsp:nvSpPr>
        <dsp:cNvPr id="0" name=""/>
        <dsp:cNvSpPr/>
      </dsp:nvSpPr>
      <dsp:spPr>
        <a:xfrm>
          <a:off x="0" y="1233638"/>
          <a:ext cx="76075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4E6DFC-CA4B-4B82-8B7F-A68AA0C6087E}">
      <dsp:nvSpPr>
        <dsp:cNvPr id="0" name=""/>
        <dsp:cNvSpPr/>
      </dsp:nvSpPr>
      <dsp:spPr>
        <a:xfrm>
          <a:off x="0" y="1233638"/>
          <a:ext cx="7607531" cy="123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Gene</a:t>
          </a:r>
          <a:r>
            <a:rPr lang="en-US" sz="3400" kern="1200" dirty="0"/>
            <a:t>: sequence of DNA that encodes a functional product (generally a protein)</a:t>
          </a:r>
        </a:p>
      </dsp:txBody>
      <dsp:txXfrm>
        <a:off x="0" y="1233638"/>
        <a:ext cx="7607531" cy="1233638"/>
      </dsp:txXfrm>
    </dsp:sp>
    <dsp:sp modelId="{0C0BB9AE-61A6-4DB5-8EC5-7381CB14EAC1}">
      <dsp:nvSpPr>
        <dsp:cNvPr id="0" name=""/>
        <dsp:cNvSpPr/>
      </dsp:nvSpPr>
      <dsp:spPr>
        <a:xfrm>
          <a:off x="0" y="2467277"/>
          <a:ext cx="76075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95C76B-443F-4F5E-83B6-F56688BF2BDA}">
      <dsp:nvSpPr>
        <dsp:cNvPr id="0" name=""/>
        <dsp:cNvSpPr/>
      </dsp:nvSpPr>
      <dsp:spPr>
        <a:xfrm>
          <a:off x="0" y="2467277"/>
          <a:ext cx="7607531" cy="123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Genome</a:t>
          </a:r>
          <a:r>
            <a:rPr lang="en-US" sz="3400" kern="1200" dirty="0"/>
            <a:t>: complete set of genes in an organism</a:t>
          </a:r>
        </a:p>
      </dsp:txBody>
      <dsp:txXfrm>
        <a:off x="0" y="2467277"/>
        <a:ext cx="7607531" cy="1233638"/>
      </dsp:txXfrm>
    </dsp:sp>
    <dsp:sp modelId="{5F3157CB-5C7C-44E8-B43D-A24E8A6097A3}">
      <dsp:nvSpPr>
        <dsp:cNvPr id="0" name=""/>
        <dsp:cNvSpPr/>
      </dsp:nvSpPr>
      <dsp:spPr>
        <a:xfrm>
          <a:off x="0" y="3700916"/>
          <a:ext cx="76075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07E8FF-29ED-4BC2-9939-40E64D9D9B39}">
      <dsp:nvSpPr>
        <dsp:cNvPr id="0" name=""/>
        <dsp:cNvSpPr/>
      </dsp:nvSpPr>
      <dsp:spPr>
        <a:xfrm>
          <a:off x="0" y="3700916"/>
          <a:ext cx="7607531" cy="123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Genetics</a:t>
          </a:r>
          <a:r>
            <a:rPr lang="en-US" sz="3400" kern="1200" dirty="0"/>
            <a:t> – study of genes</a:t>
          </a:r>
        </a:p>
      </dsp:txBody>
      <dsp:txXfrm>
        <a:off x="0" y="3700916"/>
        <a:ext cx="7607531" cy="12336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FD0ED-0685-4194-AB37-2AB20D8AB74A}">
      <dsp:nvSpPr>
        <dsp:cNvPr id="0" name=""/>
        <dsp:cNvSpPr/>
      </dsp:nvSpPr>
      <dsp:spPr>
        <a:xfrm>
          <a:off x="0" y="0"/>
          <a:ext cx="76075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2390BE-C832-4908-A9C2-63890B716CEA}">
      <dsp:nvSpPr>
        <dsp:cNvPr id="0" name=""/>
        <dsp:cNvSpPr/>
      </dsp:nvSpPr>
      <dsp:spPr>
        <a:xfrm>
          <a:off x="0" y="0"/>
          <a:ext cx="7607531" cy="123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How information in genes becomes proteins</a:t>
          </a:r>
        </a:p>
      </dsp:txBody>
      <dsp:txXfrm>
        <a:off x="0" y="0"/>
        <a:ext cx="7607531" cy="1233638"/>
      </dsp:txXfrm>
    </dsp:sp>
    <dsp:sp modelId="{4283C6CB-02BF-477F-A859-240A89A12816}">
      <dsp:nvSpPr>
        <dsp:cNvPr id="0" name=""/>
        <dsp:cNvSpPr/>
      </dsp:nvSpPr>
      <dsp:spPr>
        <a:xfrm>
          <a:off x="0" y="1233638"/>
          <a:ext cx="76075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5943E3-B604-416A-8329-34C5D90B95EB}">
      <dsp:nvSpPr>
        <dsp:cNvPr id="0" name=""/>
        <dsp:cNvSpPr/>
      </dsp:nvSpPr>
      <dsp:spPr>
        <a:xfrm>
          <a:off x="0" y="1233638"/>
          <a:ext cx="7607531" cy="123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Transcription</a:t>
          </a:r>
          <a:r>
            <a:rPr lang="en-US" sz="3400" kern="1200"/>
            <a:t>: DNA </a:t>
          </a:r>
          <a:r>
            <a:rPr lang="en-US" sz="3400" kern="1200">
              <a:sym typeface="Wingdings" panose="05000000000000000000" pitchFamily="2" charset="2"/>
            </a:rPr>
            <a:t></a:t>
          </a:r>
          <a:r>
            <a:rPr lang="en-US" sz="3400" kern="1200"/>
            <a:t> RNA</a:t>
          </a:r>
        </a:p>
      </dsp:txBody>
      <dsp:txXfrm>
        <a:off x="0" y="1233638"/>
        <a:ext cx="7607531" cy="1233638"/>
      </dsp:txXfrm>
    </dsp:sp>
    <dsp:sp modelId="{439522E6-4AFD-49B0-A6FD-4085816D5F01}">
      <dsp:nvSpPr>
        <dsp:cNvPr id="0" name=""/>
        <dsp:cNvSpPr/>
      </dsp:nvSpPr>
      <dsp:spPr>
        <a:xfrm>
          <a:off x="0" y="2467277"/>
          <a:ext cx="76075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D2B91-3694-4190-A54D-1709D933AF7B}">
      <dsp:nvSpPr>
        <dsp:cNvPr id="0" name=""/>
        <dsp:cNvSpPr/>
      </dsp:nvSpPr>
      <dsp:spPr>
        <a:xfrm>
          <a:off x="0" y="2467277"/>
          <a:ext cx="7607531" cy="123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Translation</a:t>
          </a:r>
          <a:r>
            <a:rPr lang="en-US" sz="3400" kern="1200"/>
            <a:t>: RNA </a:t>
          </a:r>
          <a:r>
            <a:rPr lang="en-US" sz="3400" kern="1200">
              <a:sym typeface="Wingdings" panose="05000000000000000000" pitchFamily="2" charset="2"/>
            </a:rPr>
            <a:t></a:t>
          </a:r>
          <a:r>
            <a:rPr lang="en-US" sz="3400" kern="1200"/>
            <a:t> protein</a:t>
          </a:r>
        </a:p>
      </dsp:txBody>
      <dsp:txXfrm>
        <a:off x="0" y="2467277"/>
        <a:ext cx="7607531" cy="1233638"/>
      </dsp:txXfrm>
    </dsp:sp>
    <dsp:sp modelId="{F7D355CA-10BD-4EF6-A462-6132970F3ADA}">
      <dsp:nvSpPr>
        <dsp:cNvPr id="0" name=""/>
        <dsp:cNvSpPr/>
      </dsp:nvSpPr>
      <dsp:spPr>
        <a:xfrm>
          <a:off x="0" y="3700916"/>
          <a:ext cx="76075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DB1F29-8EEF-4F01-B966-70A023055664}">
      <dsp:nvSpPr>
        <dsp:cNvPr id="0" name=""/>
        <dsp:cNvSpPr/>
      </dsp:nvSpPr>
      <dsp:spPr>
        <a:xfrm>
          <a:off x="0" y="3700916"/>
          <a:ext cx="7607531" cy="123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Transcriptome</a:t>
          </a:r>
          <a:r>
            <a:rPr lang="en-US" sz="3400" kern="1200"/>
            <a:t>: complete set of mRNA transcripts</a:t>
          </a:r>
        </a:p>
      </dsp:txBody>
      <dsp:txXfrm>
        <a:off x="0" y="3700916"/>
        <a:ext cx="7607531" cy="12336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4A131-EA54-4585-81C1-F5E1FBF22514}">
      <dsp:nvSpPr>
        <dsp:cNvPr id="0" name=""/>
        <dsp:cNvSpPr/>
      </dsp:nvSpPr>
      <dsp:spPr>
        <a:xfrm>
          <a:off x="0" y="2409"/>
          <a:ext cx="76075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B98926-5D0A-4ED2-8C2E-4677BB911104}">
      <dsp:nvSpPr>
        <dsp:cNvPr id="0" name=""/>
        <dsp:cNvSpPr/>
      </dsp:nvSpPr>
      <dsp:spPr>
        <a:xfrm>
          <a:off x="0" y="2409"/>
          <a:ext cx="7607531" cy="1643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How information in genes becomes proteins</a:t>
          </a:r>
        </a:p>
      </dsp:txBody>
      <dsp:txXfrm>
        <a:off x="0" y="2409"/>
        <a:ext cx="7607531" cy="1643245"/>
      </dsp:txXfrm>
    </dsp:sp>
    <dsp:sp modelId="{02373AB1-09CD-4DE9-BC54-CADB6B234CCB}">
      <dsp:nvSpPr>
        <dsp:cNvPr id="0" name=""/>
        <dsp:cNvSpPr/>
      </dsp:nvSpPr>
      <dsp:spPr>
        <a:xfrm>
          <a:off x="0" y="1645654"/>
          <a:ext cx="76075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AF2EB4-796C-4FF4-86C7-340EB9BD2663}">
      <dsp:nvSpPr>
        <dsp:cNvPr id="0" name=""/>
        <dsp:cNvSpPr/>
      </dsp:nvSpPr>
      <dsp:spPr>
        <a:xfrm>
          <a:off x="0" y="1645654"/>
          <a:ext cx="7607531" cy="1643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b="1" kern="1200"/>
            <a:t>Proteome</a:t>
          </a:r>
          <a:r>
            <a:rPr lang="en-US" sz="4500" kern="1200"/>
            <a:t> – complete set of proteins encoded by a genome</a:t>
          </a:r>
        </a:p>
      </dsp:txBody>
      <dsp:txXfrm>
        <a:off x="0" y="1645654"/>
        <a:ext cx="7607531" cy="1643245"/>
      </dsp:txXfrm>
    </dsp:sp>
    <dsp:sp modelId="{082F6AFB-1378-4DF4-9D84-7B93B14E6E93}">
      <dsp:nvSpPr>
        <dsp:cNvPr id="0" name=""/>
        <dsp:cNvSpPr/>
      </dsp:nvSpPr>
      <dsp:spPr>
        <a:xfrm>
          <a:off x="0" y="3288900"/>
          <a:ext cx="76075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2DB76C-B1CC-45B5-94E3-63DCB0B6D89C}">
      <dsp:nvSpPr>
        <dsp:cNvPr id="0" name=""/>
        <dsp:cNvSpPr/>
      </dsp:nvSpPr>
      <dsp:spPr>
        <a:xfrm>
          <a:off x="0" y="3288900"/>
          <a:ext cx="7607531" cy="1643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b="1" kern="1200"/>
            <a:t>Proteomics</a:t>
          </a:r>
          <a:r>
            <a:rPr lang="en-US" sz="4500" kern="1200"/>
            <a:t> – study of the proteome</a:t>
          </a:r>
        </a:p>
      </dsp:txBody>
      <dsp:txXfrm>
        <a:off x="0" y="3288900"/>
        <a:ext cx="7607531" cy="16432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FAC31-13E5-487B-A8C6-D73690726F91}">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A4CF0F-A70B-4B05-9DD6-40AB78386118}">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The degree to which a gene or particular group of genes are actually being transcribed</a:t>
          </a:r>
        </a:p>
      </dsp:txBody>
      <dsp:txXfrm>
        <a:off x="0" y="675"/>
        <a:ext cx="6900512" cy="1106957"/>
      </dsp:txXfrm>
    </dsp:sp>
    <dsp:sp modelId="{7A6D9047-4352-462B-ADE8-D032009D5DE2}">
      <dsp:nvSpPr>
        <dsp:cNvPr id="0" name=""/>
        <dsp:cNvSpPr/>
      </dsp:nvSpPr>
      <dsp:spPr>
        <a:xfrm>
          <a:off x="0" y="1107633"/>
          <a:ext cx="6900512"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1BC5A4-54CB-4AB0-A450-C424C409FFE0}">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Genes </a:t>
          </a:r>
          <a:r>
            <a:rPr lang="ja-JP" sz="2800" kern="1200"/>
            <a:t>“</a:t>
          </a:r>
          <a:r>
            <a:rPr lang="en-US" sz="2800" kern="1200"/>
            <a:t>turn on</a:t>
          </a:r>
          <a:r>
            <a:rPr lang="ja-JP" sz="2800" kern="1200"/>
            <a:t>”</a:t>
          </a:r>
          <a:r>
            <a:rPr lang="en-US" sz="2800" kern="1200"/>
            <a:t> and </a:t>
          </a:r>
          <a:r>
            <a:rPr lang="ja-JP" sz="2800" kern="1200"/>
            <a:t>“</a:t>
          </a:r>
          <a:r>
            <a:rPr lang="en-US" sz="2800" kern="1200"/>
            <a:t>turn off</a:t>
          </a:r>
          <a:r>
            <a:rPr lang="ja-JP" sz="2800" kern="1200"/>
            <a:t>”</a:t>
          </a:r>
          <a:endParaRPr lang="en-US" sz="2800" kern="1200"/>
        </a:p>
      </dsp:txBody>
      <dsp:txXfrm>
        <a:off x="0" y="1107633"/>
        <a:ext cx="6900512" cy="1106957"/>
      </dsp:txXfrm>
    </dsp:sp>
    <dsp:sp modelId="{443F6E0D-7D52-47F0-9754-6055E341EF62}">
      <dsp:nvSpPr>
        <dsp:cNvPr id="0" name=""/>
        <dsp:cNvSpPr/>
      </dsp:nvSpPr>
      <dsp:spPr>
        <a:xfrm>
          <a:off x="0" y="221459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C1109-1501-4CA1-9E16-A01484F0867C}">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Induction</a:t>
          </a:r>
          <a:r>
            <a:rPr lang="en-US" sz="2800" kern="1200"/>
            <a:t>: something turns a gene on</a:t>
          </a:r>
        </a:p>
      </dsp:txBody>
      <dsp:txXfrm>
        <a:off x="0" y="2214591"/>
        <a:ext cx="6900512" cy="1106957"/>
      </dsp:txXfrm>
    </dsp:sp>
    <dsp:sp modelId="{2226E339-31E2-40E3-94F5-C88FE3B5BCE7}">
      <dsp:nvSpPr>
        <dsp:cNvPr id="0" name=""/>
        <dsp:cNvSpPr/>
      </dsp:nvSpPr>
      <dsp:spPr>
        <a:xfrm>
          <a:off x="0" y="3321549"/>
          <a:ext cx="6900512"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E88478-7C39-47BF-99C1-DB9A8FF1CD5B}">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Repression</a:t>
          </a:r>
          <a:r>
            <a:rPr lang="en-US" sz="2800" kern="1200"/>
            <a:t>: something turns a gene off</a:t>
          </a:r>
        </a:p>
      </dsp:txBody>
      <dsp:txXfrm>
        <a:off x="0" y="3321549"/>
        <a:ext cx="6900512" cy="1106957"/>
      </dsp:txXfrm>
    </dsp:sp>
    <dsp:sp modelId="{FFB267E4-20EF-4992-A379-ABDE22693418}">
      <dsp:nvSpPr>
        <dsp:cNvPr id="0" name=""/>
        <dsp:cNvSpPr/>
      </dsp:nvSpPr>
      <dsp:spPr>
        <a:xfrm>
          <a:off x="0" y="4428507"/>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6ABC90-2294-4EFD-B323-3B6A5E23A9B8}">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Transcription factors – proteins that initiate and regulate transcription</a:t>
          </a:r>
        </a:p>
      </dsp:txBody>
      <dsp:txXfrm>
        <a:off x="0" y="4428507"/>
        <a:ext cx="6900512" cy="11069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FAC31-13E5-487B-A8C6-D73690726F91}">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A4CF0F-A70B-4B05-9DD6-40AB78386118}">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The degree to which a gene or particular group of genes are actually being transcribed</a:t>
          </a:r>
        </a:p>
      </dsp:txBody>
      <dsp:txXfrm>
        <a:off x="0" y="675"/>
        <a:ext cx="6900512" cy="1106957"/>
      </dsp:txXfrm>
    </dsp:sp>
    <dsp:sp modelId="{7A6D9047-4352-462B-ADE8-D032009D5DE2}">
      <dsp:nvSpPr>
        <dsp:cNvPr id="0" name=""/>
        <dsp:cNvSpPr/>
      </dsp:nvSpPr>
      <dsp:spPr>
        <a:xfrm>
          <a:off x="0" y="1107633"/>
          <a:ext cx="6900512"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1BC5A4-54CB-4AB0-A450-C424C409FFE0}">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Genes </a:t>
          </a:r>
          <a:r>
            <a:rPr lang="ja-JP" sz="2800" kern="1200"/>
            <a:t>“</a:t>
          </a:r>
          <a:r>
            <a:rPr lang="en-US" sz="2800" kern="1200"/>
            <a:t>turn on</a:t>
          </a:r>
          <a:r>
            <a:rPr lang="ja-JP" sz="2800" kern="1200"/>
            <a:t>”</a:t>
          </a:r>
          <a:r>
            <a:rPr lang="en-US" sz="2800" kern="1200"/>
            <a:t> and </a:t>
          </a:r>
          <a:r>
            <a:rPr lang="ja-JP" sz="2800" kern="1200"/>
            <a:t>“</a:t>
          </a:r>
          <a:r>
            <a:rPr lang="en-US" sz="2800" kern="1200"/>
            <a:t>turn off</a:t>
          </a:r>
          <a:r>
            <a:rPr lang="ja-JP" sz="2800" kern="1200"/>
            <a:t>”</a:t>
          </a:r>
          <a:endParaRPr lang="en-US" sz="2800" kern="1200"/>
        </a:p>
      </dsp:txBody>
      <dsp:txXfrm>
        <a:off x="0" y="1107633"/>
        <a:ext cx="6900512" cy="1106957"/>
      </dsp:txXfrm>
    </dsp:sp>
    <dsp:sp modelId="{443F6E0D-7D52-47F0-9754-6055E341EF62}">
      <dsp:nvSpPr>
        <dsp:cNvPr id="0" name=""/>
        <dsp:cNvSpPr/>
      </dsp:nvSpPr>
      <dsp:spPr>
        <a:xfrm>
          <a:off x="0" y="221459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C1109-1501-4CA1-9E16-A01484F0867C}">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Induction</a:t>
          </a:r>
          <a:r>
            <a:rPr lang="en-US" sz="2800" kern="1200"/>
            <a:t>: something turns a gene on</a:t>
          </a:r>
        </a:p>
      </dsp:txBody>
      <dsp:txXfrm>
        <a:off x="0" y="2214591"/>
        <a:ext cx="6900512" cy="1106957"/>
      </dsp:txXfrm>
    </dsp:sp>
    <dsp:sp modelId="{2226E339-31E2-40E3-94F5-C88FE3B5BCE7}">
      <dsp:nvSpPr>
        <dsp:cNvPr id="0" name=""/>
        <dsp:cNvSpPr/>
      </dsp:nvSpPr>
      <dsp:spPr>
        <a:xfrm>
          <a:off x="0" y="3321549"/>
          <a:ext cx="6900512"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E88478-7C39-47BF-99C1-DB9A8FF1CD5B}">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Repression</a:t>
          </a:r>
          <a:r>
            <a:rPr lang="en-US" sz="2800" kern="1200"/>
            <a:t>: something turns a gene off</a:t>
          </a:r>
        </a:p>
      </dsp:txBody>
      <dsp:txXfrm>
        <a:off x="0" y="3321549"/>
        <a:ext cx="6900512" cy="1106957"/>
      </dsp:txXfrm>
    </dsp:sp>
    <dsp:sp modelId="{FFB267E4-20EF-4992-A379-ABDE22693418}">
      <dsp:nvSpPr>
        <dsp:cNvPr id="0" name=""/>
        <dsp:cNvSpPr/>
      </dsp:nvSpPr>
      <dsp:spPr>
        <a:xfrm>
          <a:off x="0" y="4428507"/>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6ABC90-2294-4EFD-B323-3B6A5E23A9B8}">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Transcription factors – proteins that initiate and regulate transcription</a:t>
          </a:r>
        </a:p>
      </dsp:txBody>
      <dsp:txXfrm>
        <a:off x="0" y="4428507"/>
        <a:ext cx="6900512" cy="11069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FAC31-13E5-487B-A8C6-D73690726F91}">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A4CF0F-A70B-4B05-9DD6-40AB78386118}">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The degree to which a gene or particular group of genes are actually being transcribed</a:t>
          </a:r>
        </a:p>
      </dsp:txBody>
      <dsp:txXfrm>
        <a:off x="0" y="675"/>
        <a:ext cx="6900512" cy="1106957"/>
      </dsp:txXfrm>
    </dsp:sp>
    <dsp:sp modelId="{7A6D9047-4352-462B-ADE8-D032009D5DE2}">
      <dsp:nvSpPr>
        <dsp:cNvPr id="0" name=""/>
        <dsp:cNvSpPr/>
      </dsp:nvSpPr>
      <dsp:spPr>
        <a:xfrm>
          <a:off x="0" y="1107633"/>
          <a:ext cx="6900512"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1BC5A4-54CB-4AB0-A450-C424C409FFE0}">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Genes </a:t>
          </a:r>
          <a:r>
            <a:rPr lang="ja-JP" sz="2800" kern="1200"/>
            <a:t>“</a:t>
          </a:r>
          <a:r>
            <a:rPr lang="en-US" sz="2800" kern="1200"/>
            <a:t>turn on</a:t>
          </a:r>
          <a:r>
            <a:rPr lang="ja-JP" sz="2800" kern="1200"/>
            <a:t>”</a:t>
          </a:r>
          <a:r>
            <a:rPr lang="en-US" sz="2800" kern="1200"/>
            <a:t> and </a:t>
          </a:r>
          <a:r>
            <a:rPr lang="ja-JP" sz="2800" kern="1200"/>
            <a:t>“</a:t>
          </a:r>
          <a:r>
            <a:rPr lang="en-US" sz="2800" kern="1200"/>
            <a:t>turn off</a:t>
          </a:r>
          <a:r>
            <a:rPr lang="ja-JP" sz="2800" kern="1200"/>
            <a:t>”</a:t>
          </a:r>
          <a:endParaRPr lang="en-US" sz="2800" kern="1200"/>
        </a:p>
      </dsp:txBody>
      <dsp:txXfrm>
        <a:off x="0" y="1107633"/>
        <a:ext cx="6900512" cy="1106957"/>
      </dsp:txXfrm>
    </dsp:sp>
    <dsp:sp modelId="{443F6E0D-7D52-47F0-9754-6055E341EF62}">
      <dsp:nvSpPr>
        <dsp:cNvPr id="0" name=""/>
        <dsp:cNvSpPr/>
      </dsp:nvSpPr>
      <dsp:spPr>
        <a:xfrm>
          <a:off x="0" y="221459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C1109-1501-4CA1-9E16-A01484F0867C}">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Induction</a:t>
          </a:r>
          <a:r>
            <a:rPr lang="en-US" sz="2800" kern="1200"/>
            <a:t>: something turns a gene on</a:t>
          </a:r>
        </a:p>
      </dsp:txBody>
      <dsp:txXfrm>
        <a:off x="0" y="2214591"/>
        <a:ext cx="6900512" cy="1106957"/>
      </dsp:txXfrm>
    </dsp:sp>
    <dsp:sp modelId="{2226E339-31E2-40E3-94F5-C88FE3B5BCE7}">
      <dsp:nvSpPr>
        <dsp:cNvPr id="0" name=""/>
        <dsp:cNvSpPr/>
      </dsp:nvSpPr>
      <dsp:spPr>
        <a:xfrm>
          <a:off x="0" y="3321549"/>
          <a:ext cx="6900512"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E88478-7C39-47BF-99C1-DB9A8FF1CD5B}">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Repression</a:t>
          </a:r>
          <a:r>
            <a:rPr lang="en-US" sz="2800" kern="1200"/>
            <a:t>: something turns a gene off</a:t>
          </a:r>
        </a:p>
      </dsp:txBody>
      <dsp:txXfrm>
        <a:off x="0" y="3321549"/>
        <a:ext cx="6900512" cy="1106957"/>
      </dsp:txXfrm>
    </dsp:sp>
    <dsp:sp modelId="{FFB267E4-20EF-4992-A379-ABDE22693418}">
      <dsp:nvSpPr>
        <dsp:cNvPr id="0" name=""/>
        <dsp:cNvSpPr/>
      </dsp:nvSpPr>
      <dsp:spPr>
        <a:xfrm>
          <a:off x="0" y="4428507"/>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6ABC90-2294-4EFD-B323-3B6A5E23A9B8}">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Transcription factors – proteins that initiate and regulate transcription</a:t>
          </a:r>
        </a:p>
      </dsp:txBody>
      <dsp:txXfrm>
        <a:off x="0" y="4428507"/>
        <a:ext cx="6900512" cy="110695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11647-788B-46D3-9643-B625B2FF3F34}" type="datetimeFigureOut">
              <a:rPr lang="en-US" smtClean="0"/>
              <a:t>8/16/2022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ED19C-BD58-4E22-A854-D8D5508965E0}" type="slidenum">
              <a:rPr lang="en-US" smtClean="0"/>
              <a:t>‹#›</a:t>
            </a:fld>
            <a:endParaRPr lang="en-US" dirty="0"/>
          </a:p>
        </p:txBody>
      </p:sp>
    </p:spTree>
    <p:extLst>
      <p:ext uri="{BB962C8B-B14F-4D97-AF65-F5344CB8AC3E}">
        <p14:creationId xmlns:p14="http://schemas.microsoft.com/office/powerpoint/2010/main" val="1331773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How could a health care professional most accurately explain an aspect of the underlying structure of DNA to a colleague who is unfamiliar with genetics?
https://www.polleverywhere.com/multiple_choice_polls/lRmPYmT09KC28rt9RU58Z?display_state=instructions&amp;activity_state=opened&amp;state=opened&amp;flow=Instructor&amp;onscreen=persist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16</a:t>
            </a:fld>
            <a:endParaRPr lang="en-US" dirty="0"/>
          </a:p>
        </p:txBody>
      </p:sp>
      <p:sp>
        <p:nvSpPr>
          <p:cNvPr id="5" name="TextBox 4">
            <a:extLst>
              <a:ext uri="{FF2B5EF4-FFF2-40B4-BE49-F238E27FC236}">
                <a16:creationId xmlns:a16="http://schemas.microsoft.com/office/drawing/2014/main" id="{09E9F765-4AE5-8302-6E3D-A1A3990CCD15}"/>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777346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While explaining the individual differences in physical traits in the family group, the health care provider states this is usually a result of:
https://www.polleverywhere.com/multiple_choice_polls/2jfz7MC7wJed524GJhiFc?display_state=instructions&amp;activity_state=opened&amp;state=opened&amp;flow=Instructor&amp;onscreen=persist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37</a:t>
            </a:fld>
            <a:endParaRPr lang="en-US" dirty="0"/>
          </a:p>
        </p:txBody>
      </p:sp>
      <p:sp>
        <p:nvSpPr>
          <p:cNvPr id="5" name="TextBox 4">
            <a:extLst>
              <a:ext uri="{FF2B5EF4-FFF2-40B4-BE49-F238E27FC236}">
                <a16:creationId xmlns:a16="http://schemas.microsoft.com/office/drawing/2014/main" id="{168E5756-0EF9-5EF0-1DFE-AA5DE7594422}"/>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007127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While explaining the individual differences in physical traits in the family group, the health care provider states this is usually a result of:
https://www.polleverywhere.com/multiple_choice_polls/2jfz7MC7wJed524GJhiFc?display_state=chart&amp;activity_state=closed&amp;state=closed&amp;flow=Instructor&amp;onscreen=persist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38</a:t>
            </a:fld>
            <a:endParaRPr lang="en-US" dirty="0"/>
          </a:p>
        </p:txBody>
      </p:sp>
      <p:sp>
        <p:nvSpPr>
          <p:cNvPr id="5" name="TextBox 4">
            <a:extLst>
              <a:ext uri="{FF2B5EF4-FFF2-40B4-BE49-F238E27FC236}">
                <a16:creationId xmlns:a16="http://schemas.microsoft.com/office/drawing/2014/main" id="{038BE331-C337-BEE1-C481-FBB182984D2F}"/>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479608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While explaining the individual differences in physical traits in the family group, the health care provider states this is usually a result of:
https://www.polleverywhere.com/multiple_choice_polls/2jfz7MC7wJed524GJhiFc?display_state=chart&amp;activity_state=closed&amp;display=correctness&amp;state=closed&amp;flow=Instructor&amp;onscreen=persist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39</a:t>
            </a:fld>
            <a:endParaRPr lang="en-US" dirty="0"/>
          </a:p>
        </p:txBody>
      </p:sp>
      <p:sp>
        <p:nvSpPr>
          <p:cNvPr id="5" name="TextBox 4">
            <a:extLst>
              <a:ext uri="{FF2B5EF4-FFF2-40B4-BE49-F238E27FC236}">
                <a16:creationId xmlns:a16="http://schemas.microsoft.com/office/drawing/2014/main" id="{AB23B88C-E817-B36C-B6FD-3989EF0A8444}"/>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631660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Which of the following statements is true of messenger RNA (mRNA)?
https://www.polleverywhere.com/multiple_choice_polls/JSeSp1FF7Lj4dMTXmoHyP?display_state=instructions&amp;activity_state=opened&amp;state=opened&amp;flow=Instructor&amp;onscreen=persist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40</a:t>
            </a:fld>
            <a:endParaRPr lang="en-US" dirty="0"/>
          </a:p>
        </p:txBody>
      </p:sp>
      <p:sp>
        <p:nvSpPr>
          <p:cNvPr id="5" name="TextBox 4">
            <a:extLst>
              <a:ext uri="{FF2B5EF4-FFF2-40B4-BE49-F238E27FC236}">
                <a16:creationId xmlns:a16="http://schemas.microsoft.com/office/drawing/2014/main" id="{61F775E3-A6BF-CB77-BD50-871EC7047588}"/>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4139974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Which of the following statements is true of messenger RNA (mRNA)?
https://www.polleverywhere.com/multiple_choice_polls/JSeSp1FF7Lj4dMTXmoHyP?display_state=chart&amp;activity_state=closed&amp;state=closed&amp;flow=Instructor&amp;onscreen=persist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41</a:t>
            </a:fld>
            <a:endParaRPr lang="en-US" dirty="0"/>
          </a:p>
        </p:txBody>
      </p:sp>
      <p:sp>
        <p:nvSpPr>
          <p:cNvPr id="5" name="TextBox 4">
            <a:extLst>
              <a:ext uri="{FF2B5EF4-FFF2-40B4-BE49-F238E27FC236}">
                <a16:creationId xmlns:a16="http://schemas.microsoft.com/office/drawing/2014/main" id="{66B0DDD4-396A-7E70-C310-D0F936C06ABE}"/>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330359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Which of the following statements is true of messenger RNA (mRNA)?
https://www.polleverywhere.com/multiple_choice_polls/JSeSp1FF7Lj4dMTXmoHyP?display_state=chart&amp;activity_state=closed&amp;display=correctness&amp;state=closed&amp;flow=Instructor&amp;onscreen=persist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42</a:t>
            </a:fld>
            <a:endParaRPr lang="en-US" dirty="0"/>
          </a:p>
        </p:txBody>
      </p:sp>
      <p:sp>
        <p:nvSpPr>
          <p:cNvPr id="5" name="TextBox 4">
            <a:extLst>
              <a:ext uri="{FF2B5EF4-FFF2-40B4-BE49-F238E27FC236}">
                <a16:creationId xmlns:a16="http://schemas.microsoft.com/office/drawing/2014/main" id="{A69DAE32-E4AD-50C4-6A1B-161BF25B0C4D}"/>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3307672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Splicing of mRNA during processing permits a cell to:
https://www.polleverywhere.com/multiple_choice_polls/kNLCWxVbZCHHQvKiXt7eZ?display_state=instructions&amp;activity_state=opened&amp;state=opened&amp;flow=Instructor&amp;onscreen=persist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43</a:t>
            </a:fld>
            <a:endParaRPr lang="en-US" dirty="0"/>
          </a:p>
        </p:txBody>
      </p:sp>
      <p:sp>
        <p:nvSpPr>
          <p:cNvPr id="5" name="TextBox 4">
            <a:extLst>
              <a:ext uri="{FF2B5EF4-FFF2-40B4-BE49-F238E27FC236}">
                <a16:creationId xmlns:a16="http://schemas.microsoft.com/office/drawing/2014/main" id="{80E4D558-2776-870A-6796-41C5DF306D1A}"/>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686607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Splicing of mRNA during processing permits a cell to:
https://www.polleverywhere.com/multiple_choice_polls/kNLCWxVbZCHHQvKiXt7eZ?display_state=chart&amp;activity_state=closed&amp;state=closed&amp;flow=Instructor&amp;onscreen=persist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44</a:t>
            </a:fld>
            <a:endParaRPr lang="en-US" dirty="0"/>
          </a:p>
        </p:txBody>
      </p:sp>
      <p:sp>
        <p:nvSpPr>
          <p:cNvPr id="5" name="TextBox 4">
            <a:extLst>
              <a:ext uri="{FF2B5EF4-FFF2-40B4-BE49-F238E27FC236}">
                <a16:creationId xmlns:a16="http://schemas.microsoft.com/office/drawing/2014/main" id="{BD57A1C2-864F-5CEF-003C-BF815DBA7025}"/>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967287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Splicing of mRNA during processing permits a cell to:
https://www.polleverywhere.com/multiple_choice_polls/kNLCWxVbZCHHQvKiXt7eZ?display_state=chart&amp;activity_state=closed&amp;display=correctness&amp;state=closed&amp;flow=Instructor&amp;onscreen=persist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45</a:t>
            </a:fld>
            <a:endParaRPr lang="en-US" dirty="0"/>
          </a:p>
        </p:txBody>
      </p:sp>
      <p:sp>
        <p:nvSpPr>
          <p:cNvPr id="5" name="TextBox 4">
            <a:extLst>
              <a:ext uri="{FF2B5EF4-FFF2-40B4-BE49-F238E27FC236}">
                <a16:creationId xmlns:a16="http://schemas.microsoft.com/office/drawing/2014/main" id="{CB7219B9-EB8C-214E-486D-A61CDD70F2F4}"/>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670064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CEB6611-40B2-41F9-A216-8B408C22F2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3186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64F81C2-E027-4278-9D5E-F2EF0AFD6A22}" type="slidenum">
              <a:rPr lang="en-US" altLang="en-US" sz="1200">
                <a:latin typeface="Times New Roman" panose="02020603050405020304" pitchFamily="18" charset="0"/>
              </a:rPr>
              <a:pPr/>
              <a:t>48</a:t>
            </a:fld>
            <a:endParaRPr lang="en-US" altLang="en-US" sz="1200" dirty="0">
              <a:latin typeface="Times New Roman" panose="02020603050405020304" pitchFamily="18" charset="0"/>
            </a:endParaRPr>
          </a:p>
        </p:txBody>
      </p:sp>
      <p:sp>
        <p:nvSpPr>
          <p:cNvPr id="44035" name="Rectangle 2">
            <a:extLst>
              <a:ext uri="{FF2B5EF4-FFF2-40B4-BE49-F238E27FC236}">
                <a16:creationId xmlns:a16="http://schemas.microsoft.com/office/drawing/2014/main" id="{F1934F5B-97F9-4CAD-BFC3-0A3108B84430}"/>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F6F647EB-BC01-414C-8055-FA1DC7EC5F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8264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How could a health care professional most accurately explain an aspect of the underlying structure of DNA to a colleague who is unfamiliar with genetics?
https://www.polleverywhere.com/multiple_choice_polls/lRmPYmT09KC28rt9RU58Z?display_state=chart&amp;activity_state=closed&amp;state=closed&amp;flow=Instructor&amp;onscreen=persist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17</a:t>
            </a:fld>
            <a:endParaRPr lang="en-US" dirty="0"/>
          </a:p>
        </p:txBody>
      </p:sp>
      <p:sp>
        <p:nvSpPr>
          <p:cNvPr id="5" name="TextBox 4">
            <a:extLst>
              <a:ext uri="{FF2B5EF4-FFF2-40B4-BE49-F238E27FC236}">
                <a16:creationId xmlns:a16="http://schemas.microsoft.com/office/drawing/2014/main" id="{5E14D33E-1D15-88DD-8E82-C3E92441A8E0}"/>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997607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CEB6611-40B2-41F9-A216-8B408C22F2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3186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64F81C2-E027-4278-9D5E-F2EF0AFD6A22}" type="slidenum">
              <a:rPr lang="en-US" altLang="en-US" sz="1200">
                <a:latin typeface="Times New Roman" panose="02020603050405020304" pitchFamily="18" charset="0"/>
              </a:rPr>
              <a:pPr/>
              <a:t>49</a:t>
            </a:fld>
            <a:endParaRPr lang="en-US" altLang="en-US" sz="1200" dirty="0">
              <a:latin typeface="Times New Roman" panose="02020603050405020304" pitchFamily="18" charset="0"/>
            </a:endParaRPr>
          </a:p>
        </p:txBody>
      </p:sp>
      <p:sp>
        <p:nvSpPr>
          <p:cNvPr id="44035" name="Rectangle 2">
            <a:extLst>
              <a:ext uri="{FF2B5EF4-FFF2-40B4-BE49-F238E27FC236}">
                <a16:creationId xmlns:a16="http://schemas.microsoft.com/office/drawing/2014/main" id="{F1934F5B-97F9-4CAD-BFC3-0A3108B84430}"/>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F6F647EB-BC01-414C-8055-FA1DC7EC5F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17664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CEB6611-40B2-41F9-A216-8B408C22F2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3186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64F81C2-E027-4278-9D5E-F2EF0AFD6A22}" type="slidenum">
              <a:rPr lang="en-US" altLang="en-US" sz="1200">
                <a:latin typeface="Times New Roman" panose="02020603050405020304" pitchFamily="18" charset="0"/>
              </a:rPr>
              <a:pPr/>
              <a:t>50</a:t>
            </a:fld>
            <a:endParaRPr lang="en-US" altLang="en-US" sz="1200" dirty="0">
              <a:latin typeface="Times New Roman" panose="02020603050405020304" pitchFamily="18" charset="0"/>
            </a:endParaRPr>
          </a:p>
        </p:txBody>
      </p:sp>
      <p:sp>
        <p:nvSpPr>
          <p:cNvPr id="44035" name="Rectangle 2">
            <a:extLst>
              <a:ext uri="{FF2B5EF4-FFF2-40B4-BE49-F238E27FC236}">
                <a16:creationId xmlns:a16="http://schemas.microsoft.com/office/drawing/2014/main" id="{F1934F5B-97F9-4CAD-BFC3-0A3108B84430}"/>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F6F647EB-BC01-414C-8055-FA1DC7EC5F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50613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Crossing-over of chromatid segments during meiosis division 1 results in:
https://www.polleverywhere.com/multiple_choice_polls/LveMkDgWbDJy13aYz4SZi?display_state=instructions&amp;activity_state=opened&amp;state=opened&amp;flow=Instructor&amp;onscreen=persist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79</a:t>
            </a:fld>
            <a:endParaRPr lang="en-US" dirty="0"/>
          </a:p>
        </p:txBody>
      </p:sp>
      <p:sp>
        <p:nvSpPr>
          <p:cNvPr id="5" name="TextBox 4">
            <a:extLst>
              <a:ext uri="{FF2B5EF4-FFF2-40B4-BE49-F238E27FC236}">
                <a16:creationId xmlns:a16="http://schemas.microsoft.com/office/drawing/2014/main" id="{1FA67227-DBDA-6DA7-FB3A-7A586C5CB291}"/>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749421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Crossing-over of chromatid segments during meiosis division 1 results in:
https://www.polleverywhere.com/multiple_choice_polls/LveMkDgWbDJy13aYz4SZi?display_state=chart&amp;activity_state=closed&amp;state=closed&amp;flow=Instructor&amp;onscreen=persist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80</a:t>
            </a:fld>
            <a:endParaRPr lang="en-US" dirty="0"/>
          </a:p>
        </p:txBody>
      </p:sp>
      <p:sp>
        <p:nvSpPr>
          <p:cNvPr id="5" name="TextBox 4">
            <a:extLst>
              <a:ext uri="{FF2B5EF4-FFF2-40B4-BE49-F238E27FC236}">
                <a16:creationId xmlns:a16="http://schemas.microsoft.com/office/drawing/2014/main" id="{3B5C6CF3-B9A1-DEFB-9CD1-8582F2010222}"/>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605956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Crossing-over of chromatid segments during meiosis division 1 results in:
https://www.polleverywhere.com/multiple_choice_polls/LveMkDgWbDJy13aYz4SZi?display_state=chart&amp;activity_state=closed&amp;display=correctness&amp;state=closed&amp;flow=Instructor&amp;onscreen=persist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81</a:t>
            </a:fld>
            <a:endParaRPr lang="en-US" dirty="0"/>
          </a:p>
        </p:txBody>
      </p:sp>
      <p:sp>
        <p:nvSpPr>
          <p:cNvPr id="5" name="TextBox 4">
            <a:extLst>
              <a:ext uri="{FF2B5EF4-FFF2-40B4-BE49-F238E27FC236}">
                <a16:creationId xmlns:a16="http://schemas.microsoft.com/office/drawing/2014/main" id="{443FE8F1-10F5-FA9E-774E-19BA0C4E35F7}"/>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861268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A health care researcher has identified the gene of interest in a particular genetic disorder as well as the gene's location, Xq97. Where would one find a gene named Xq97?
https://www.polleverywhere.com/multiple_choice_polls/enGqWAnMXbtIv84QUtWa2?display_state=instructions&amp;activity_state=opened&amp;state=opened&amp;flow=Instructor&amp;onscreen=persist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82</a:t>
            </a:fld>
            <a:endParaRPr lang="en-US" dirty="0"/>
          </a:p>
        </p:txBody>
      </p:sp>
      <p:sp>
        <p:nvSpPr>
          <p:cNvPr id="5" name="TextBox 4">
            <a:extLst>
              <a:ext uri="{FF2B5EF4-FFF2-40B4-BE49-F238E27FC236}">
                <a16:creationId xmlns:a16="http://schemas.microsoft.com/office/drawing/2014/main" id="{9898EEB6-A9A6-1396-393C-47EBC72536AF}"/>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232119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A health care researcher has identified the gene of interest in a particular genetic disorder as well as the gene's location, Xq97. Where would one find a gene named Xq97?
https://www.polleverywhere.com/multiple_choice_polls/enGqWAnMXbtIv84QUtWa2?display_state=chart&amp;activity_state=closed&amp;state=closed&amp;flow=Instructor&amp;onscreen=persist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83</a:t>
            </a:fld>
            <a:endParaRPr lang="en-US" dirty="0"/>
          </a:p>
        </p:txBody>
      </p:sp>
      <p:sp>
        <p:nvSpPr>
          <p:cNvPr id="5" name="TextBox 4">
            <a:extLst>
              <a:ext uri="{FF2B5EF4-FFF2-40B4-BE49-F238E27FC236}">
                <a16:creationId xmlns:a16="http://schemas.microsoft.com/office/drawing/2014/main" id="{076B08BE-21D3-9856-76C9-693BCA149A4F}"/>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218423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A health care researcher has identified the gene of interest in a particular genetic disorder as well as the gene's location, Xq97. Where would one find a gene named Xq97?
https://www.polleverywhere.com/multiple_choice_polls/enGqWAnMXbtIv84QUtWa2?display_state=chart&amp;activity_state=closed&amp;display=correctness&amp;state=closed&amp;flow=Instructor&amp;onscreen=persist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84</a:t>
            </a:fld>
            <a:endParaRPr lang="en-US" dirty="0"/>
          </a:p>
        </p:txBody>
      </p:sp>
      <p:sp>
        <p:nvSpPr>
          <p:cNvPr id="5" name="TextBox 4">
            <a:extLst>
              <a:ext uri="{FF2B5EF4-FFF2-40B4-BE49-F238E27FC236}">
                <a16:creationId xmlns:a16="http://schemas.microsoft.com/office/drawing/2014/main" id="{F385EB11-67D5-E273-4E81-A3165CF8122F}"/>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765079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15743D59-1F1A-422C-AC5E-0D8BF50E58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3186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5F4C016-FA1B-45F2-88B2-7046AF8CFD45}" type="slidenum">
              <a:rPr lang="en-US" altLang="en-US" sz="1200">
                <a:latin typeface="Times New Roman" panose="02020603050405020304" pitchFamily="18" charset="0"/>
              </a:rPr>
              <a:pPr/>
              <a:t>86</a:t>
            </a:fld>
            <a:endParaRPr lang="en-US" altLang="en-US" sz="1200" dirty="0">
              <a:latin typeface="Times New Roman" panose="02020603050405020304" pitchFamily="18" charset="0"/>
            </a:endParaRPr>
          </a:p>
        </p:txBody>
      </p:sp>
      <p:sp>
        <p:nvSpPr>
          <p:cNvPr id="56323" name="Rectangle 2">
            <a:extLst>
              <a:ext uri="{FF2B5EF4-FFF2-40B4-BE49-F238E27FC236}">
                <a16:creationId xmlns:a16="http://schemas.microsoft.com/office/drawing/2014/main" id="{93FA7772-9073-4C93-B2DA-180A6E10681E}"/>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40FD76F3-AB56-48B9-8B74-D48F636405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53105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5BC6222D-BD3C-42AB-B796-6136B62F40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3186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DE2D66-6F04-47AB-BE60-675662C67930}" type="slidenum">
              <a:rPr lang="en-US" altLang="en-US" sz="1200">
                <a:latin typeface="Times New Roman" panose="02020603050405020304" pitchFamily="18" charset="0"/>
              </a:rPr>
              <a:pPr/>
              <a:t>93</a:t>
            </a:fld>
            <a:endParaRPr lang="en-US" altLang="en-US" sz="1200" dirty="0">
              <a:latin typeface="Times New Roman" panose="02020603050405020304" pitchFamily="18" charset="0"/>
            </a:endParaRPr>
          </a:p>
        </p:txBody>
      </p:sp>
      <p:sp>
        <p:nvSpPr>
          <p:cNvPr id="57347" name="Rectangle 2">
            <a:extLst>
              <a:ext uri="{FF2B5EF4-FFF2-40B4-BE49-F238E27FC236}">
                <a16:creationId xmlns:a16="http://schemas.microsoft.com/office/drawing/2014/main" id="{6D425BBC-DA9A-4417-937D-55D601D0D65F}"/>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C2DB1FBA-C231-41CB-80FE-0227BEAA6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26004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How could a health care professional most accurately explain an aspect of the underlying structure of DNA to a colleague who is unfamiliar with genetics?
https://www.polleverywhere.com/multiple_choice_polls/lRmPYmT09KC28rt9RU58Z?display_state=chart&amp;activity_state=closed&amp;display=correctness&amp;state=closed&amp;flow=Instructor&amp;onscreen=persist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18</a:t>
            </a:fld>
            <a:endParaRPr lang="en-US" dirty="0"/>
          </a:p>
        </p:txBody>
      </p:sp>
      <p:sp>
        <p:nvSpPr>
          <p:cNvPr id="5" name="TextBox 4">
            <a:extLst>
              <a:ext uri="{FF2B5EF4-FFF2-40B4-BE49-F238E27FC236}">
                <a16:creationId xmlns:a16="http://schemas.microsoft.com/office/drawing/2014/main" id="{260D2783-F976-216B-375D-49CFF1DC9480}"/>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440304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F22F587-540E-40D0-BEDD-F137228185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3186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EB1889-A838-4B10-A662-445473C56B2E}" type="slidenum">
              <a:rPr lang="en-US" altLang="en-US" sz="1200">
                <a:latin typeface="Times New Roman" panose="02020603050405020304" pitchFamily="18" charset="0"/>
              </a:rPr>
              <a:pPr/>
              <a:t>100</a:t>
            </a:fld>
            <a:endParaRPr lang="en-US" altLang="en-US" sz="1200" dirty="0">
              <a:latin typeface="Times New Roman" panose="02020603050405020304" pitchFamily="18" charset="0"/>
            </a:endParaRPr>
          </a:p>
        </p:txBody>
      </p:sp>
      <p:sp>
        <p:nvSpPr>
          <p:cNvPr id="58371" name="Rectangle 2">
            <a:extLst>
              <a:ext uri="{FF2B5EF4-FFF2-40B4-BE49-F238E27FC236}">
                <a16:creationId xmlns:a16="http://schemas.microsoft.com/office/drawing/2014/main" id="{4F189D71-C2CE-4B6F-8C7E-64815F185C92}"/>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418B4FBC-D84B-4DD8-8955-F2BF1CC4F6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81464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The gene responsible for a particular congenital cardiac anomaly is said to have complete penetrance. What are the clinical implications of this fact?
https://www.polleverywhere.com/multiple_choice_polls/CEh0qGinZEXiIDeUeFUms?display_state=instructions&amp;activity_state=opened&amp;state=opened&amp;flow=Instructor&amp;onscreen=persist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105</a:t>
            </a:fld>
            <a:endParaRPr lang="en-US" dirty="0"/>
          </a:p>
        </p:txBody>
      </p:sp>
      <p:sp>
        <p:nvSpPr>
          <p:cNvPr id="5" name="TextBox 4">
            <a:extLst>
              <a:ext uri="{FF2B5EF4-FFF2-40B4-BE49-F238E27FC236}">
                <a16:creationId xmlns:a16="http://schemas.microsoft.com/office/drawing/2014/main" id="{CF22D2AD-04DB-1A7B-65D5-388365415F77}"/>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155916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The gene responsible for a particular congenital cardiac anomaly is said to have complete penetrance. What are the clinical implications of this fact?
https://www.polleverywhere.com/multiple_choice_polls/CEh0qGinZEXiIDeUeFUms?display_state=chart&amp;activity_state=closed&amp;state=closed&amp;flow=Instructor&amp;onscreen=persist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106</a:t>
            </a:fld>
            <a:endParaRPr lang="en-US" dirty="0"/>
          </a:p>
        </p:txBody>
      </p:sp>
      <p:sp>
        <p:nvSpPr>
          <p:cNvPr id="5" name="TextBox 4">
            <a:extLst>
              <a:ext uri="{FF2B5EF4-FFF2-40B4-BE49-F238E27FC236}">
                <a16:creationId xmlns:a16="http://schemas.microsoft.com/office/drawing/2014/main" id="{A7AC75EB-EAE8-5440-1034-AC97243E3B47}"/>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624848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The gene responsible for a particular congenital cardiac anomaly is said to have complete penetrance. What are the clinical implications of this fact?
https://www.polleverywhere.com/multiple_choice_polls/CEh0qGinZEXiIDeUeFUms?display_state=chart&amp;activity_state=closed&amp;display=correctness&amp;state=closed&amp;flow=Instructor&amp;onscreen=persist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107</a:t>
            </a:fld>
            <a:endParaRPr lang="en-US" dirty="0"/>
          </a:p>
        </p:txBody>
      </p:sp>
      <p:sp>
        <p:nvSpPr>
          <p:cNvPr id="5" name="TextBox 4">
            <a:extLst>
              <a:ext uri="{FF2B5EF4-FFF2-40B4-BE49-F238E27FC236}">
                <a16:creationId xmlns:a16="http://schemas.microsoft.com/office/drawing/2014/main" id="{A8CD9EB8-2238-2620-6582-77AAC6EDF4A5}"/>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190247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Which of the following facts underlies the application of RNA interference in the treatment of disease?
https://www.polleverywhere.com/multiple_choice_polls/lUUngh48wQmrzm5Xwx27Y?display_state=instructions&amp;activity_state=opened&amp;state=opened&amp;flow=Instructor&amp;onscreen=persist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122</a:t>
            </a:fld>
            <a:endParaRPr lang="en-US" dirty="0"/>
          </a:p>
        </p:txBody>
      </p:sp>
      <p:sp>
        <p:nvSpPr>
          <p:cNvPr id="5" name="TextBox 4">
            <a:extLst>
              <a:ext uri="{FF2B5EF4-FFF2-40B4-BE49-F238E27FC236}">
                <a16:creationId xmlns:a16="http://schemas.microsoft.com/office/drawing/2014/main" id="{7A735294-D932-46D1-D7E0-D05625C19E4A}"/>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497015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Which of the following facts underlies the application of RNA interference in the treatment of disease?
https://www.polleverywhere.com/multiple_choice_polls/lUUngh48wQmrzm5Xwx27Y?display_state=chart&amp;activity_state=closed&amp;state=closed&amp;flow=Instructor&amp;onscreen=persist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123</a:t>
            </a:fld>
            <a:endParaRPr lang="en-US" dirty="0"/>
          </a:p>
        </p:txBody>
      </p:sp>
      <p:sp>
        <p:nvSpPr>
          <p:cNvPr id="5" name="TextBox 4">
            <a:extLst>
              <a:ext uri="{FF2B5EF4-FFF2-40B4-BE49-F238E27FC236}">
                <a16:creationId xmlns:a16="http://schemas.microsoft.com/office/drawing/2014/main" id="{1B7F95FE-661E-FA64-DD9D-B73D5E8BB70E}"/>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940366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Which of the following facts underlies the application of RNA interference in the treatment of disease?
https://www.polleverywhere.com/multiple_choice_polls/lUUngh48wQmrzm5Xwx27Y?display_state=chart&amp;activity_state=closed&amp;display=correctness&amp;state=closed&amp;flow=Instructor&amp;onscreen=persist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124</a:t>
            </a:fld>
            <a:endParaRPr lang="en-US" dirty="0"/>
          </a:p>
        </p:txBody>
      </p:sp>
      <p:sp>
        <p:nvSpPr>
          <p:cNvPr id="5" name="TextBox 4">
            <a:extLst>
              <a:ext uri="{FF2B5EF4-FFF2-40B4-BE49-F238E27FC236}">
                <a16:creationId xmlns:a16="http://schemas.microsoft.com/office/drawing/2014/main" id="{0BA7425B-F7FC-AE86-7661-770BFBE247A2}"/>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357946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The nursing faculty member is surprised to learn that bacteria are used when creating medications using recombinant DNA. How should the workshop leader explain the connection?
https://www.polleverywhere.com/multiple_choice_polls/puQdIjfHQjug186OzJa8H?display_state=instructions&amp;activity_state=opened&amp;state=opened&amp;flow=Instructor&amp;onscreen=persist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125</a:t>
            </a:fld>
            <a:endParaRPr lang="en-US" dirty="0"/>
          </a:p>
        </p:txBody>
      </p:sp>
      <p:sp>
        <p:nvSpPr>
          <p:cNvPr id="5" name="TextBox 4">
            <a:extLst>
              <a:ext uri="{FF2B5EF4-FFF2-40B4-BE49-F238E27FC236}">
                <a16:creationId xmlns:a16="http://schemas.microsoft.com/office/drawing/2014/main" id="{58EB02C3-7444-410B-8879-4DA9334A7100}"/>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379296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The nursing faculty member is surprised to learn that bacteria are used when creating medications using recombinant DNA. How should the workshop leader explain the connection?
https://www.polleverywhere.com/multiple_choice_polls/puQdIjfHQjug186OzJa8H?display_state=chart&amp;activity_state=closed&amp;state=closed&amp;flow=Instructor&amp;onscreen=persist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126</a:t>
            </a:fld>
            <a:endParaRPr lang="en-US" dirty="0"/>
          </a:p>
        </p:txBody>
      </p:sp>
      <p:sp>
        <p:nvSpPr>
          <p:cNvPr id="5" name="TextBox 4">
            <a:extLst>
              <a:ext uri="{FF2B5EF4-FFF2-40B4-BE49-F238E27FC236}">
                <a16:creationId xmlns:a16="http://schemas.microsoft.com/office/drawing/2014/main" id="{78F8F9AF-BE65-54B6-6339-884ACD27C7B8}"/>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927181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The nursing faculty member is surprised to learn that bacteria are used when creating medications using recombinant DNA. How should the workshop leader explain the connection?
https://www.polleverywhere.com/multiple_choice_polls/puQdIjfHQjug186OzJa8H?display_state=chart&amp;activity_state=closed&amp;display=correctness&amp;state=closed&amp;flow=Instructor&amp;onscreen=persist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127</a:t>
            </a:fld>
            <a:endParaRPr lang="en-US" dirty="0"/>
          </a:p>
        </p:txBody>
      </p:sp>
      <p:sp>
        <p:nvSpPr>
          <p:cNvPr id="5" name="TextBox 4">
            <a:extLst>
              <a:ext uri="{FF2B5EF4-FFF2-40B4-BE49-F238E27FC236}">
                <a16:creationId xmlns:a16="http://schemas.microsoft.com/office/drawing/2014/main" id="{6D54CC41-1EA2-8C60-0D89-3F042479F2B4}"/>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601999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When an infant is born with gene mutations in his cells, the nurse explains to the parents that accidental errors may be a result of: Select all that apply.
https://www.polleverywhere.com/multiple_choice_polls/8IxEXhgSPPs0LlplRsneN?display_state=instructions&amp;activity_state=opened&amp;state=opened&amp;flow=Instructor&amp;onscreen=persist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19</a:t>
            </a:fld>
            <a:endParaRPr lang="en-US" dirty="0"/>
          </a:p>
        </p:txBody>
      </p:sp>
      <p:sp>
        <p:nvSpPr>
          <p:cNvPr id="5" name="TextBox 4">
            <a:extLst>
              <a:ext uri="{FF2B5EF4-FFF2-40B4-BE49-F238E27FC236}">
                <a16:creationId xmlns:a16="http://schemas.microsoft.com/office/drawing/2014/main" id="{71D8E0A9-9E23-AC65-2570-D4C0592D9FE5}"/>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954411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When an infant is born with gene mutations in his cells, the nurse explains to the parents that accidental errors may be a result of: Select all that apply.
https://www.polleverywhere.com/multiple_choice_polls/8IxEXhgSPPs0LlplRsneN?display_state=chart&amp;activity_state=closed&amp;state=closed&amp;flow=Instructor&amp;onscreen=persist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20</a:t>
            </a:fld>
            <a:endParaRPr lang="en-US" dirty="0"/>
          </a:p>
        </p:txBody>
      </p:sp>
      <p:sp>
        <p:nvSpPr>
          <p:cNvPr id="5" name="TextBox 4">
            <a:extLst>
              <a:ext uri="{FF2B5EF4-FFF2-40B4-BE49-F238E27FC236}">
                <a16:creationId xmlns:a16="http://schemas.microsoft.com/office/drawing/2014/main" id="{3B2352A1-3CEB-B0B0-5B67-B7ECF093EFC8}"/>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4172239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When an infant is born with gene mutations in his cells, the nurse explains to the parents that accidental errors may be a result of: Select all that apply.
https://www.polleverywhere.com/multiple_choice_polls/8IxEXhgSPPs0LlplRsneN?display_state=chart&amp;activity_state=closed&amp;display=correctness&amp;state=closed&amp;flow=Instructor&amp;onscreen=persist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21</a:t>
            </a:fld>
            <a:endParaRPr lang="en-US" dirty="0"/>
          </a:p>
        </p:txBody>
      </p:sp>
      <p:sp>
        <p:nvSpPr>
          <p:cNvPr id="5" name="TextBox 4">
            <a:extLst>
              <a:ext uri="{FF2B5EF4-FFF2-40B4-BE49-F238E27FC236}">
                <a16:creationId xmlns:a16="http://schemas.microsoft.com/office/drawing/2014/main" id="{B9030805-5787-3480-7DA5-45C7D029FEBD}"/>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717112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In the context of an explanation of how human growth occurs, a student is explaining to a colleague the necessity and roles of different types of RNA in protein synthesis. Which type of RNA is a result of the process of transcription?
https://www.polleverywhere.com/multiple_choice_polls/DoMZ9ZDdw5p5VIKXcZRnI?display_state=instructions&amp;activity_state=opened&amp;state=opened&amp;flow=Instructor&amp;onscreen=persist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34</a:t>
            </a:fld>
            <a:endParaRPr lang="en-US" dirty="0"/>
          </a:p>
        </p:txBody>
      </p:sp>
      <p:sp>
        <p:nvSpPr>
          <p:cNvPr id="5" name="TextBox 4">
            <a:extLst>
              <a:ext uri="{FF2B5EF4-FFF2-40B4-BE49-F238E27FC236}">
                <a16:creationId xmlns:a16="http://schemas.microsoft.com/office/drawing/2014/main" id="{3D0AECE2-E1A4-F75A-F2D6-F8B5A8B40B53}"/>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220176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In the context of an explanation of how human growth occurs, a student is explaining to a colleague the necessity and roles of different types of RNA in protein synthesis. Which type of RNA is a result of the process of transcription?
https://www.polleverywhere.com/multiple_choice_polls/DoMZ9ZDdw5p5VIKXcZRnI?display_state=chart&amp;activity_state=closed&amp;state=closed&amp;flow=Instructor&amp;onscreen=persist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35</a:t>
            </a:fld>
            <a:endParaRPr lang="en-US" dirty="0"/>
          </a:p>
        </p:txBody>
      </p:sp>
      <p:sp>
        <p:nvSpPr>
          <p:cNvPr id="5" name="TextBox 4">
            <a:extLst>
              <a:ext uri="{FF2B5EF4-FFF2-40B4-BE49-F238E27FC236}">
                <a16:creationId xmlns:a16="http://schemas.microsoft.com/office/drawing/2014/main" id="{F0C081E7-E375-2117-49C2-974DA327D788}"/>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449699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In the context of an explanation of how human growth occurs, a student is explaining to a colleague the necessity and roles of different types of RNA in protein synthesis. Which type of RNA is a result of the process of transcription?
https://www.polleverywhere.com/multiple_choice_polls/DoMZ9ZDdw5p5VIKXcZRnI?display_state=chart&amp;activity_state=closed&amp;display=correctness&amp;state=closed&amp;flow=Instructor&amp;onscreen=persist</a:t>
            </a:r>
          </a:p>
        </p:txBody>
      </p:sp>
      <p:sp>
        <p:nvSpPr>
          <p:cNvPr id="4" name="Slide Number Placeholder 3"/>
          <p:cNvSpPr>
            <a:spLocks noGrp="1"/>
          </p:cNvSpPr>
          <p:nvPr>
            <p:ph type="sldNum" sz="quarter" idx="5"/>
          </p:nvPr>
        </p:nvSpPr>
        <p:spPr/>
        <p:txBody>
          <a:bodyPr/>
          <a:lstStyle/>
          <a:p>
            <a:fld id="{BD5ED19C-BD58-4E22-A854-D8D5508965E0}" type="slidenum">
              <a:rPr lang="en-US" smtClean="0"/>
              <a:t>36</a:t>
            </a:fld>
            <a:endParaRPr lang="en-US" dirty="0"/>
          </a:p>
        </p:txBody>
      </p:sp>
      <p:sp>
        <p:nvSpPr>
          <p:cNvPr id="5" name="TextBox 4">
            <a:extLst>
              <a:ext uri="{FF2B5EF4-FFF2-40B4-BE49-F238E27FC236}">
                <a16:creationId xmlns:a16="http://schemas.microsoft.com/office/drawing/2014/main" id="{5889F382-A317-80D3-73CC-581AF399E450}"/>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396170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3894004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1648714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1395497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2863730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3300981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1534625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328238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190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1197610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3275794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238688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FC6B9-EEF6-4F62-9AC8-8EE4497FAE58}" type="datetimeFigureOut">
              <a:rPr lang="en-US" smtClean="0"/>
              <a:t>8/16/2022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4D687-E07B-403E-99C1-C05DD23C785E}" type="slidenum">
              <a:rPr lang="en-US" smtClean="0"/>
              <a:t>‹#›</a:t>
            </a:fld>
            <a:endParaRPr lang="en-US" dirty="0"/>
          </a:p>
        </p:txBody>
      </p:sp>
    </p:spTree>
    <p:extLst>
      <p:ext uri="{BB962C8B-B14F-4D97-AF65-F5344CB8AC3E}">
        <p14:creationId xmlns:p14="http://schemas.microsoft.com/office/powerpoint/2010/main" val="89635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5.png"/><Relationship Id="rId4" Type="http://schemas.openxmlformats.org/officeDocument/2006/relationships/image" Target="../media/image74.jpeg"/></Relationships>
</file>

<file path=ppt/slides/_rels/slide10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78.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79.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80.png"/></Relationships>
</file>

<file path=ppt/slides/_rels/slide10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98.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99.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100.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01.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102.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103.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hyperlink" Target="https://www.genome.gov/genetics-glossary"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kHlgG035Id8?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oCp9IK6iBTo?feature=oemb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www.youtube.com/embed/TnJL_8ZVbTI?feature=oembed"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ideo" Target="https://www.youtube.com/embed/5FnBU2g-kqE?feature=oembed"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65.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6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Video 4" descr="A close-up of a chain&#10;&#10;Description automatically generated with low confidence">
            <a:extLst>
              <a:ext uri="{FF2B5EF4-FFF2-40B4-BE49-F238E27FC236}">
                <a16:creationId xmlns:a16="http://schemas.microsoft.com/office/drawing/2014/main" id="{19E0730E-899E-5AE7-E2B7-562238536F9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Genetics 101: Gaining Understanding of Genomics in Research</a:t>
            </a: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Brittany Butts</a:t>
            </a:r>
          </a:p>
          <a:p>
            <a:r>
              <a:rPr lang="en-US" dirty="0">
                <a:solidFill>
                  <a:srgbClr val="FFFFFF"/>
                </a:solidFill>
              </a:rPr>
              <a:t>August 16 – 17, 2022</a:t>
            </a:r>
          </a:p>
          <a:p>
            <a:endParaRPr lang="en-US" dirty="0">
              <a:solidFill>
                <a:srgbClr val="FFFFFF"/>
              </a:solidFill>
            </a:endParaRPr>
          </a:p>
        </p:txBody>
      </p:sp>
    </p:spTree>
    <p:extLst>
      <p:ext uri="{BB962C8B-B14F-4D97-AF65-F5344CB8AC3E}">
        <p14:creationId xmlns:p14="http://schemas.microsoft.com/office/powerpoint/2010/main" val="264698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 of DNA</a:t>
            </a:r>
          </a:p>
        </p:txBody>
      </p:sp>
      <p:sp>
        <p:nvSpPr>
          <p:cNvPr id="3" name="Content Placeholder 2"/>
          <p:cNvSpPr>
            <a:spLocks noGrp="1"/>
          </p:cNvSpPr>
          <p:nvPr>
            <p:ph idx="1"/>
          </p:nvPr>
        </p:nvSpPr>
        <p:spPr>
          <a:xfrm>
            <a:off x="505692" y="1614627"/>
            <a:ext cx="6934199" cy="4869300"/>
          </a:xfrm>
        </p:spPr>
        <p:txBody>
          <a:bodyPr/>
          <a:lstStyle/>
          <a:p>
            <a:r>
              <a:rPr lang="en-US" dirty="0"/>
              <a:t>Genome is divided into </a:t>
            </a:r>
            <a:r>
              <a:rPr lang="en-US" b="1" dirty="0"/>
              <a:t>chromosomes</a:t>
            </a:r>
            <a:r>
              <a:rPr lang="en-US" dirty="0"/>
              <a:t> – discrete bundles of a continuous, linear DNA helix. </a:t>
            </a:r>
          </a:p>
          <a:p>
            <a:pPr lvl="1"/>
            <a:r>
              <a:rPr lang="en-US" dirty="0"/>
              <a:t>Humans have 23 pairs of chromosomes</a:t>
            </a:r>
          </a:p>
          <a:p>
            <a:pPr lvl="2"/>
            <a:r>
              <a:rPr lang="en-US" dirty="0"/>
              <a:t>22 pairs of autosomes</a:t>
            </a:r>
          </a:p>
          <a:p>
            <a:pPr lvl="2"/>
            <a:r>
              <a:rPr lang="en-US" dirty="0"/>
              <a:t>1 pair of sex chromosomes</a:t>
            </a:r>
          </a:p>
          <a:p>
            <a:r>
              <a:rPr lang="en-US" b="1" dirty="0"/>
              <a:t>Chromatin</a:t>
            </a:r>
            <a:r>
              <a:rPr lang="en-US" dirty="0"/>
              <a:t> – tightly coiled complex of DNA</a:t>
            </a:r>
          </a:p>
        </p:txBody>
      </p:sp>
      <p:pic>
        <p:nvPicPr>
          <p:cNvPr id="6" name="Picture 5" descr="Diagram&#10;&#10;Description automatically generated">
            <a:extLst>
              <a:ext uri="{FF2B5EF4-FFF2-40B4-BE49-F238E27FC236}">
                <a16:creationId xmlns:a16="http://schemas.microsoft.com/office/drawing/2014/main" id="{6CF0B2A2-6A40-3B8B-709D-102BE6ED7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399" y="25878"/>
            <a:ext cx="4378987" cy="6858000"/>
          </a:xfrm>
          <a:prstGeom prst="rect">
            <a:avLst/>
          </a:prstGeom>
        </p:spPr>
      </p:pic>
      <p:sp>
        <p:nvSpPr>
          <p:cNvPr id="7" name="TextBox 6">
            <a:extLst>
              <a:ext uri="{FF2B5EF4-FFF2-40B4-BE49-F238E27FC236}">
                <a16:creationId xmlns:a16="http://schemas.microsoft.com/office/drawing/2014/main" id="{C06D657B-7577-8282-DB3E-CEA17A971AA5}"/>
              </a:ext>
            </a:extLst>
          </p:cNvPr>
          <p:cNvSpPr txBox="1"/>
          <p:nvPr/>
        </p:nvSpPr>
        <p:spPr>
          <a:xfrm>
            <a:off x="359043" y="5283598"/>
            <a:ext cx="5228611" cy="1200329"/>
          </a:xfrm>
          <a:prstGeom prst="rect">
            <a:avLst/>
          </a:prstGeom>
          <a:solidFill>
            <a:schemeClr val="accent4">
              <a:lumMod val="20000"/>
              <a:lumOff val="80000"/>
            </a:schemeClr>
          </a:solidFill>
          <a:ln>
            <a:solidFill>
              <a:srgbClr val="FFC000"/>
            </a:solidFill>
          </a:ln>
        </p:spPr>
        <p:txBody>
          <a:bodyPr wrap="none" rtlCol="0">
            <a:spAutoFit/>
          </a:bodyPr>
          <a:lstStyle/>
          <a:p>
            <a:r>
              <a:rPr lang="en-US" b="1" dirty="0"/>
              <a:t>Fun Facts</a:t>
            </a:r>
          </a:p>
          <a:p>
            <a:r>
              <a:rPr lang="en-US" dirty="0"/>
              <a:t>If you stretched out DNA:</a:t>
            </a:r>
          </a:p>
          <a:p>
            <a:pPr marL="285750" indent="-285750">
              <a:buFontTx/>
              <a:buChar char="-"/>
            </a:pPr>
            <a:r>
              <a:rPr lang="en-US" dirty="0"/>
              <a:t>The longest strand would be over 7 cm</a:t>
            </a:r>
          </a:p>
          <a:p>
            <a:pPr marL="285750" indent="-285750">
              <a:buFontTx/>
              <a:buChar char="-"/>
            </a:pPr>
            <a:r>
              <a:rPr lang="en-US" dirty="0"/>
              <a:t>All chromosomes end to end would be over 6 feet!</a:t>
            </a:r>
          </a:p>
        </p:txBody>
      </p:sp>
    </p:spTree>
    <p:extLst>
      <p:ext uri="{BB962C8B-B14F-4D97-AF65-F5344CB8AC3E}">
        <p14:creationId xmlns:p14="http://schemas.microsoft.com/office/powerpoint/2010/main" val="13154426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3543" name="Rectangle 193542">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538" name="Rectangle 2">
            <a:extLst>
              <a:ext uri="{FF2B5EF4-FFF2-40B4-BE49-F238E27FC236}">
                <a16:creationId xmlns:a16="http://schemas.microsoft.com/office/drawing/2014/main" id="{BCD10461-F847-4FF9-9CDF-C1778763802F}"/>
              </a:ext>
            </a:extLst>
          </p:cNvPr>
          <p:cNvSpPr>
            <a:spLocks noGrp="1" noChangeArrowheads="1"/>
          </p:cNvSpPr>
          <p:nvPr>
            <p:ph type="title"/>
          </p:nvPr>
        </p:nvSpPr>
        <p:spPr>
          <a:xfrm>
            <a:off x="841248" y="552289"/>
            <a:ext cx="3976496" cy="3900326"/>
          </a:xfrm>
        </p:spPr>
        <p:txBody>
          <a:bodyPr vert="horz" lIns="91440" tIns="45720" rIns="91440" bIns="45720" rtlCol="0" anchor="b">
            <a:normAutofit/>
          </a:bodyPr>
          <a:lstStyle/>
          <a:p>
            <a:pPr>
              <a:defRPr/>
            </a:pPr>
            <a:r>
              <a:rPr lang="en-US" sz="5200" kern="1200" dirty="0">
                <a:solidFill>
                  <a:schemeClr val="tx1"/>
                </a:solidFill>
                <a:latin typeface="+mj-lt"/>
                <a:ea typeface="+mj-ea"/>
                <a:cs typeface="+mj-cs"/>
              </a:rPr>
              <a:t>Punnett Square: What Are the Odds?</a:t>
            </a:r>
          </a:p>
        </p:txBody>
      </p:sp>
      <p:pic>
        <p:nvPicPr>
          <p:cNvPr id="28675" name="Picture 4" descr="D:\porth\figure_5-11.jpg">
            <a:extLst>
              <a:ext uri="{FF2B5EF4-FFF2-40B4-BE49-F238E27FC236}">
                <a16:creationId xmlns:a16="http://schemas.microsoft.com/office/drawing/2014/main" id="{87C9DB2C-8D55-4331-AED5-B6FFEF1D511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48859" y="557189"/>
            <a:ext cx="5839589" cy="55768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9683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he simpsons">
            <a:extLst>
              <a:ext uri="{FF2B5EF4-FFF2-40B4-BE49-F238E27FC236}">
                <a16:creationId xmlns:a16="http://schemas.microsoft.com/office/drawing/2014/main" id="{25E6CDC6-CA42-487D-B168-AECF56C9C7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392" y="614187"/>
            <a:ext cx="4401373" cy="247738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370117C8-5741-445D-AFAC-61369EE6E67A}"/>
              </a:ext>
            </a:extLst>
          </p:cNvPr>
          <p:cNvSpPr txBox="1"/>
          <p:nvPr/>
        </p:nvSpPr>
        <p:spPr>
          <a:xfrm>
            <a:off x="4631765" y="460189"/>
            <a:ext cx="7059946" cy="489364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Spiky hair gene (S):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Homer: </a:t>
            </a:r>
            <a:r>
              <a:rPr lang="en-US" sz="2400" dirty="0">
                <a:solidFill>
                  <a:srgbClr val="000000"/>
                </a:solidFill>
                <a:latin typeface="Arial"/>
                <a:ea typeface="MS PGothic" pitchFamily="34" charset="-128"/>
              </a:rPr>
              <a:t>HS</a:t>
            </a:r>
            <a:endPar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Marge: HS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What are their genotypes?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What are their phenotypes?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What are the genotypes and phenotypes of Bart, Lisa, and Maggie?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Is the spiky hair gene dominant or recessive?</a:t>
            </a:r>
          </a:p>
        </p:txBody>
      </p:sp>
    </p:spTree>
    <p:extLst>
      <p:ext uri="{BB962C8B-B14F-4D97-AF65-F5344CB8AC3E}">
        <p14:creationId xmlns:p14="http://schemas.microsoft.com/office/powerpoint/2010/main" val="9175411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he simpsons">
            <a:extLst>
              <a:ext uri="{FF2B5EF4-FFF2-40B4-BE49-F238E27FC236}">
                <a16:creationId xmlns:a16="http://schemas.microsoft.com/office/drawing/2014/main" id="{25E6CDC6-CA42-487D-B168-AECF56C9C7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392" y="614187"/>
            <a:ext cx="4401373" cy="247738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370117C8-5741-445D-AFAC-61369EE6E67A}"/>
              </a:ext>
            </a:extLst>
          </p:cNvPr>
          <p:cNvSpPr txBox="1"/>
          <p:nvPr/>
        </p:nvSpPr>
        <p:spPr>
          <a:xfrm>
            <a:off x="4631765" y="460189"/>
            <a:ext cx="7059946" cy="489364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Spiky hair gene (S):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Homer: </a:t>
            </a:r>
            <a:r>
              <a:rPr lang="en-US" sz="2400" dirty="0">
                <a:solidFill>
                  <a:srgbClr val="000000"/>
                </a:solidFill>
                <a:latin typeface="Arial"/>
                <a:ea typeface="MS PGothic" pitchFamily="34" charset="-128"/>
              </a:rPr>
              <a:t>HS</a:t>
            </a:r>
            <a:endPar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Marge: HS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What are their genotypes?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What are their phenotypes?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What are the genotypes and phenotypes of Bart, Lisa, and Maggie?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Is the spiky hair gene dominant or recessive?</a:t>
            </a:r>
          </a:p>
        </p:txBody>
      </p:sp>
      <p:pic>
        <p:nvPicPr>
          <p:cNvPr id="2" name="homer hair">
            <a:hlinkClick r:id="" action="ppaction://media"/>
            <a:extLst>
              <a:ext uri="{FF2B5EF4-FFF2-40B4-BE49-F238E27FC236}">
                <a16:creationId xmlns:a16="http://schemas.microsoft.com/office/drawing/2014/main" id="{9819F18B-7416-CB35-C28B-2DD995A38D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9773" y="3627922"/>
            <a:ext cx="4064000" cy="3048000"/>
          </a:xfrm>
          <a:prstGeom prst="rect">
            <a:avLst/>
          </a:prstGeom>
        </p:spPr>
      </p:pic>
    </p:spTree>
    <p:extLst>
      <p:ext uri="{BB962C8B-B14F-4D97-AF65-F5344CB8AC3E}">
        <p14:creationId xmlns:p14="http://schemas.microsoft.com/office/powerpoint/2010/main" val="16020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B320FC-9B05-B3AA-89C4-5E03BC7C0E59}"/>
              </a:ext>
            </a:extLst>
          </p:cNvPr>
          <p:cNvSpPr>
            <a:spLocks noGrp="1"/>
          </p:cNvSpPr>
          <p:nvPr>
            <p:ph type="title"/>
          </p:nvPr>
        </p:nvSpPr>
        <p:spPr>
          <a:xfrm>
            <a:off x="710387" y="681037"/>
            <a:ext cx="4080879" cy="1788811"/>
          </a:xfrm>
        </p:spPr>
        <p:txBody>
          <a:bodyPr>
            <a:normAutofit/>
          </a:bodyPr>
          <a:lstStyle/>
          <a:p>
            <a:r>
              <a:rPr lang="en-US" sz="4000" dirty="0"/>
              <a:t>Pedigree</a:t>
            </a:r>
          </a:p>
        </p:txBody>
      </p:sp>
      <p:sp>
        <p:nvSpPr>
          <p:cNvPr id="3" name="Content Placeholder 2">
            <a:extLst>
              <a:ext uri="{FF2B5EF4-FFF2-40B4-BE49-F238E27FC236}">
                <a16:creationId xmlns:a16="http://schemas.microsoft.com/office/drawing/2014/main" id="{B9B066B5-A11D-D92A-D7C8-C83403DEB7DE}"/>
              </a:ext>
            </a:extLst>
          </p:cNvPr>
          <p:cNvSpPr>
            <a:spLocks noGrp="1"/>
          </p:cNvSpPr>
          <p:nvPr>
            <p:ph idx="1"/>
          </p:nvPr>
        </p:nvSpPr>
        <p:spPr>
          <a:xfrm>
            <a:off x="710389" y="2630161"/>
            <a:ext cx="4080880" cy="3546801"/>
          </a:xfrm>
        </p:spPr>
        <p:txBody>
          <a:bodyPr>
            <a:normAutofit/>
          </a:bodyPr>
          <a:lstStyle/>
          <a:p>
            <a:r>
              <a:rPr lang="en-US" sz="2400" dirty="0"/>
              <a:t>Chart that diagrams the inheritance of a trait or health condition through generations of a family</a:t>
            </a:r>
          </a:p>
        </p:txBody>
      </p:sp>
      <p:sp>
        <p:nvSpPr>
          <p:cNvPr id="2053" name="Rounded Rectangle 28">
            <a:extLst>
              <a:ext uri="{FF2B5EF4-FFF2-40B4-BE49-F238E27FC236}">
                <a16:creationId xmlns:a16="http://schemas.microsoft.com/office/drawing/2014/main" id="{A783CD55-1776-4C75-9A8F-D1179C0C7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 Pedigree">
            <a:extLst>
              <a:ext uri="{FF2B5EF4-FFF2-40B4-BE49-F238E27FC236}">
                <a16:creationId xmlns:a16="http://schemas.microsoft.com/office/drawing/2014/main" id="{365B92AC-70A7-B19A-A891-C1C05B8AB7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32" r="24067" b="-2"/>
          <a:stretch/>
        </p:blipFill>
        <p:spPr bwMode="auto">
          <a:xfrm>
            <a:off x="5441735" y="804672"/>
            <a:ext cx="5934456" cy="524865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8288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6AE20-EEDB-3C26-9385-9E69796FFE0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3477155-4125-723C-D2FB-6A5BD2F14114}"/>
              </a:ext>
            </a:extLst>
          </p:cNvPr>
          <p:cNvSpPr>
            <a:spLocks noGrp="1"/>
          </p:cNvSpPr>
          <p:nvPr>
            <p:ph idx="1"/>
          </p:nvPr>
        </p:nvSpPr>
        <p:spPr/>
        <p:txBody>
          <a:bodyPr/>
          <a:lstStyle/>
          <a:p>
            <a:endParaRPr lang="en-US" dirty="0"/>
          </a:p>
        </p:txBody>
      </p:sp>
      <p:pic>
        <p:nvPicPr>
          <p:cNvPr id="1026" name="Picture 2" descr="Queen Victoria">
            <a:extLst>
              <a:ext uri="{FF2B5EF4-FFF2-40B4-BE49-F238E27FC236}">
                <a16:creationId xmlns:a16="http://schemas.microsoft.com/office/drawing/2014/main" id="{485CFA61-E7E6-A361-6959-166B6F700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0"/>
            <a:ext cx="105013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4962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049FE5-22B4-EF51-A882-FCC0F11A463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9545103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94454-F447-384B-F66A-EB78381AA44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0930745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236D1-4367-8FA4-8B02-975FD4FE1AA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990501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290257-382A-90F1-3174-8A27AE38B630}"/>
              </a:ext>
            </a:extLst>
          </p:cNvPr>
          <p:cNvSpPr>
            <a:spLocks noGrp="1"/>
          </p:cNvSpPr>
          <p:nvPr>
            <p:ph type="title"/>
          </p:nvPr>
        </p:nvSpPr>
        <p:spPr>
          <a:xfrm>
            <a:off x="640080" y="325369"/>
            <a:ext cx="4368602" cy="1956841"/>
          </a:xfrm>
        </p:spPr>
        <p:txBody>
          <a:bodyPr anchor="b">
            <a:normAutofit/>
          </a:bodyPr>
          <a:lstStyle/>
          <a:p>
            <a:r>
              <a:rPr lang="en-US" sz="5400" dirty="0"/>
              <a:t>Gene Technology</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4FD22BA1-BF79-329F-5918-2252386F5729}"/>
              </a:ext>
            </a:extLst>
          </p:cNvPr>
          <p:cNvSpPr>
            <a:spLocks noGrp="1"/>
          </p:cNvSpPr>
          <p:nvPr>
            <p:ph idx="1"/>
          </p:nvPr>
        </p:nvSpPr>
        <p:spPr>
          <a:xfrm>
            <a:off x="640080" y="2872899"/>
            <a:ext cx="4243589" cy="3320668"/>
          </a:xfrm>
        </p:spPr>
        <p:txBody>
          <a:bodyPr>
            <a:normAutofit/>
          </a:bodyPr>
          <a:lstStyle/>
          <a:p>
            <a:r>
              <a:rPr lang="en-US" sz="2200" dirty="0"/>
              <a:t>Genetic mapping</a:t>
            </a:r>
          </a:p>
          <a:p>
            <a:r>
              <a:rPr lang="en-US" sz="2200" dirty="0"/>
              <a:t>Recombinant DNA Technology</a:t>
            </a:r>
          </a:p>
          <a:p>
            <a:r>
              <a:rPr lang="en-US" sz="2200" dirty="0"/>
              <a:t>RNA Interference Technology</a:t>
            </a:r>
          </a:p>
        </p:txBody>
      </p:sp>
      <p:pic>
        <p:nvPicPr>
          <p:cNvPr id="18" name="Picture 4" descr="Futuristic DNA helix in black background">
            <a:extLst>
              <a:ext uri="{FF2B5EF4-FFF2-40B4-BE49-F238E27FC236}">
                <a16:creationId xmlns:a16="http://schemas.microsoft.com/office/drawing/2014/main" id="{C3A88783-A3BE-A955-1C85-28B8BBA5B564}"/>
              </a:ext>
            </a:extLst>
          </p:cNvPr>
          <p:cNvPicPr>
            <a:picLocks noChangeAspect="1"/>
          </p:cNvPicPr>
          <p:nvPr/>
        </p:nvPicPr>
        <p:blipFill rotWithShape="1">
          <a:blip r:embed="rId2"/>
          <a:srcRect l="29472" r="1410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955492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9">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11">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13"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29"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F869C3C3-8E65-B0E9-A147-0181D1F7B297}"/>
              </a:ext>
            </a:extLst>
          </p:cNvPr>
          <p:cNvSpPr>
            <a:spLocks noGrp="1"/>
          </p:cNvSpPr>
          <p:nvPr>
            <p:ph type="title"/>
          </p:nvPr>
        </p:nvSpPr>
        <p:spPr>
          <a:xfrm>
            <a:off x="965200" y="1371190"/>
            <a:ext cx="3363170" cy="2183042"/>
          </a:xfrm>
        </p:spPr>
        <p:txBody>
          <a:bodyPr anchor="b">
            <a:normAutofit/>
          </a:bodyPr>
          <a:lstStyle/>
          <a:p>
            <a:r>
              <a:rPr lang="en-US" sz="3700" dirty="0"/>
              <a:t>Genetic Mapping: Human Genome Project</a:t>
            </a:r>
          </a:p>
        </p:txBody>
      </p:sp>
      <p:sp>
        <p:nvSpPr>
          <p:cNvPr id="30" name="Freeform 5">
            <a:extLst>
              <a:ext uri="{FF2B5EF4-FFF2-40B4-BE49-F238E27FC236}">
                <a16:creationId xmlns:a16="http://schemas.microsoft.com/office/drawing/2014/main" id="{BD2BFF02-DF78-4F07-B176-52514E131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Shape 17">
            <a:extLst>
              <a:ext uri="{FF2B5EF4-FFF2-40B4-BE49-F238E27FC236}">
                <a16:creationId xmlns:a16="http://schemas.microsoft.com/office/drawing/2014/main" id="{0DB06EAB-7D8C-403A-86C5-B5FD79A1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pic>
        <p:nvPicPr>
          <p:cNvPr id="4" name="Picture 1" descr="Science Cover.bmp">
            <a:extLst>
              <a:ext uri="{FF2B5EF4-FFF2-40B4-BE49-F238E27FC236}">
                <a16:creationId xmlns:a16="http://schemas.microsoft.com/office/drawing/2014/main" id="{A25C5F68-066A-582D-D6C6-6CD4138D04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404692" y="1108946"/>
            <a:ext cx="1431014" cy="1846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AF775E2B-37E5-2F4B-0AE9-2C1010959330}"/>
              </a:ext>
            </a:extLst>
          </p:cNvPr>
          <p:cNvSpPr>
            <a:spLocks noGrp="1"/>
          </p:cNvSpPr>
          <p:nvPr>
            <p:ph idx="1"/>
          </p:nvPr>
        </p:nvSpPr>
        <p:spPr>
          <a:xfrm>
            <a:off x="965199" y="3729161"/>
            <a:ext cx="5690043" cy="2277321"/>
          </a:xfrm>
        </p:spPr>
        <p:txBody>
          <a:bodyPr>
            <a:normAutofit/>
          </a:bodyPr>
          <a:lstStyle/>
          <a:p>
            <a:r>
              <a:rPr lang="en-US" sz="2400" dirty="0"/>
              <a:t>The Human Genome Project began in 1990</a:t>
            </a:r>
          </a:p>
          <a:p>
            <a:r>
              <a:rPr lang="en-US" sz="2400" dirty="0"/>
              <a:t>2001 Rough Draft then in 2003 Completed sequence </a:t>
            </a:r>
          </a:p>
          <a:p>
            <a:r>
              <a:rPr lang="en-US" sz="2400" dirty="0"/>
              <a:t>It took 13 years and 3 billion dollars</a:t>
            </a:r>
          </a:p>
          <a:p>
            <a:endParaRPr lang="en-US" sz="2400" dirty="0"/>
          </a:p>
        </p:txBody>
      </p:sp>
      <p:pic>
        <p:nvPicPr>
          <p:cNvPr id="5" name="Picture 4" descr="Nature HGP cover 2001.jpg">
            <a:extLst>
              <a:ext uri="{FF2B5EF4-FFF2-40B4-BE49-F238E27FC236}">
                <a16:creationId xmlns:a16="http://schemas.microsoft.com/office/drawing/2014/main" id="{A3045FCA-9E54-117F-994C-FF6D66148E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168120" y="2102491"/>
            <a:ext cx="2477347" cy="32173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150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152"/>
          <a:stretch/>
        </p:blipFill>
        <p:spPr>
          <a:xfrm>
            <a:off x="7258329" y="503396"/>
            <a:ext cx="4933671" cy="5905717"/>
          </a:xfrm>
          <a:prstGeom prst="rect">
            <a:avLst/>
          </a:prstGeom>
        </p:spPr>
      </p:pic>
      <p:sp>
        <p:nvSpPr>
          <p:cNvPr id="2" name="Title 1"/>
          <p:cNvSpPr>
            <a:spLocks noGrp="1"/>
          </p:cNvSpPr>
          <p:nvPr>
            <p:ph type="title"/>
          </p:nvPr>
        </p:nvSpPr>
        <p:spPr/>
        <p:txBody>
          <a:bodyPr/>
          <a:lstStyle/>
          <a:p>
            <a:r>
              <a:rPr lang="en-US" dirty="0"/>
              <a:t>Packaging of DNA</a:t>
            </a:r>
          </a:p>
        </p:txBody>
      </p:sp>
      <p:sp>
        <p:nvSpPr>
          <p:cNvPr id="3" name="Content Placeholder 2"/>
          <p:cNvSpPr>
            <a:spLocks noGrp="1"/>
          </p:cNvSpPr>
          <p:nvPr>
            <p:ph idx="1"/>
          </p:nvPr>
        </p:nvSpPr>
        <p:spPr>
          <a:xfrm>
            <a:off x="505692" y="1614627"/>
            <a:ext cx="6934199" cy="4869300"/>
          </a:xfrm>
        </p:spPr>
        <p:txBody>
          <a:bodyPr/>
          <a:lstStyle/>
          <a:p>
            <a:r>
              <a:rPr lang="en-US" b="1" dirty="0"/>
              <a:t>Histone</a:t>
            </a:r>
            <a:r>
              <a:rPr lang="en-US" dirty="0"/>
              <a:t> – proteins that package DNA</a:t>
            </a:r>
          </a:p>
          <a:p>
            <a:endParaRPr lang="en-US" dirty="0"/>
          </a:p>
          <a:p>
            <a:r>
              <a:rPr lang="en-US" dirty="0"/>
              <a:t>Molecules on histones control access to DNA for gene expression (histone modifications)</a:t>
            </a:r>
          </a:p>
          <a:p>
            <a:pPr lvl="1"/>
            <a:r>
              <a:rPr lang="en-US" b="1" dirty="0"/>
              <a:t>Histone acetylation </a:t>
            </a:r>
            <a:r>
              <a:rPr lang="en-US" dirty="0"/>
              <a:t>– turns genes on by opening chromatin fiber to allow transcription</a:t>
            </a:r>
          </a:p>
          <a:p>
            <a:pPr marL="457200" lvl="1" indent="0">
              <a:buNone/>
            </a:pPr>
            <a:r>
              <a:rPr lang="en-US" dirty="0"/>
              <a:t> 	CH</a:t>
            </a:r>
            <a:r>
              <a:rPr lang="en-US" baseline="-25000" dirty="0"/>
              <a:t>3</a:t>
            </a:r>
            <a:r>
              <a:rPr lang="en-US" dirty="0"/>
              <a:t>CO</a:t>
            </a:r>
          </a:p>
          <a:p>
            <a:pPr lvl="1"/>
            <a:endParaRPr lang="en-US" b="1" dirty="0"/>
          </a:p>
          <a:p>
            <a:pPr lvl="1"/>
            <a:r>
              <a:rPr lang="en-US" b="1" dirty="0"/>
              <a:t>Histone methylation </a:t>
            </a:r>
            <a:r>
              <a:rPr lang="en-US" dirty="0"/>
              <a:t>– turns genes off</a:t>
            </a:r>
          </a:p>
          <a:p>
            <a:pPr marL="914400" lvl="2" indent="0">
              <a:buNone/>
            </a:pPr>
            <a:r>
              <a:rPr lang="en-US" sz="2400" dirty="0"/>
              <a:t>CH</a:t>
            </a:r>
            <a:r>
              <a:rPr lang="en-US" sz="2400" baseline="-25000" dirty="0"/>
              <a:t>3</a:t>
            </a:r>
          </a:p>
        </p:txBody>
      </p:sp>
    </p:spTree>
    <p:extLst>
      <p:ext uri="{BB962C8B-B14F-4D97-AF65-F5344CB8AC3E}">
        <p14:creationId xmlns:p14="http://schemas.microsoft.com/office/powerpoint/2010/main" val="42218265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6" name="Rectangle 6151">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FF32F10-A006-D566-61E8-BA60D31E0142}"/>
              </a:ext>
            </a:extLst>
          </p:cNvPr>
          <p:cNvSpPr>
            <a:spLocks noGrp="1"/>
          </p:cNvSpPr>
          <p:nvPr>
            <p:ph type="title"/>
          </p:nvPr>
        </p:nvSpPr>
        <p:spPr>
          <a:xfrm>
            <a:off x="4797501" y="329184"/>
            <a:ext cx="6755626" cy="1783080"/>
          </a:xfrm>
        </p:spPr>
        <p:txBody>
          <a:bodyPr anchor="b">
            <a:normAutofit/>
          </a:bodyPr>
          <a:lstStyle/>
          <a:p>
            <a:r>
              <a:rPr lang="en-US" sz="5400" dirty="0"/>
              <a:t>Advancements in Genome Sequencing</a:t>
            </a:r>
          </a:p>
        </p:txBody>
      </p:sp>
      <p:pic>
        <p:nvPicPr>
          <p:cNvPr id="6147" name="Picture 2" descr="Vitner face NYTimes .jpg">
            <a:extLst>
              <a:ext uri="{FF2B5EF4-FFF2-40B4-BE49-F238E27FC236}">
                <a16:creationId xmlns:a16="http://schemas.microsoft.com/office/drawing/2014/main" id="{919BAE85-B4B4-E82C-7AF1-DFB6ECF95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20040" y="639112"/>
            <a:ext cx="4014216" cy="26293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1" descr="Vitner face bottom NYTimes  .jpg">
            <a:extLst>
              <a:ext uri="{FF2B5EF4-FFF2-40B4-BE49-F238E27FC236}">
                <a16:creationId xmlns:a16="http://schemas.microsoft.com/office/drawing/2014/main" id="{480D0479-A12E-0184-8A0E-6B132C9B9B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20040" y="4359854"/>
            <a:ext cx="3995928" cy="16782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D5A867CF-29A9-3129-6F20-AFF6B5A6E8CF}"/>
              </a:ext>
            </a:extLst>
          </p:cNvPr>
          <p:cNvSpPr>
            <a:spLocks noGrp="1"/>
          </p:cNvSpPr>
          <p:nvPr>
            <p:ph idx="1"/>
          </p:nvPr>
        </p:nvSpPr>
        <p:spPr>
          <a:xfrm>
            <a:off x="4797494" y="2706624"/>
            <a:ext cx="6755626" cy="3483864"/>
          </a:xfrm>
        </p:spPr>
        <p:txBody>
          <a:bodyPr>
            <a:normAutofit/>
          </a:bodyPr>
          <a:lstStyle/>
          <a:p>
            <a:r>
              <a:rPr lang="en-US" sz="2400" dirty="0"/>
              <a:t>2007 - J. Craig Venter decoded a full diploid genome – his and James Watson’s</a:t>
            </a:r>
          </a:p>
          <a:p>
            <a:r>
              <a:rPr lang="en-US" sz="2400" dirty="0"/>
              <a:t>Took 3 months and $300,000 each</a:t>
            </a:r>
          </a:p>
          <a:p>
            <a:r>
              <a:rPr lang="en-US" altLang="pt-BR" sz="2400" dirty="0"/>
              <a:t>Currently it takes around 30 minutes and $600</a:t>
            </a:r>
          </a:p>
          <a:p>
            <a:endParaRPr lang="en-US" sz="2400" dirty="0"/>
          </a:p>
          <a:p>
            <a:endParaRPr lang="en-US" sz="24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9B31EC1-1B9A-ED6A-C225-0B0029B5A55F}"/>
              </a:ext>
            </a:extLst>
          </p:cNvPr>
          <p:cNvSpPr>
            <a:spLocks noGrp="1" noChangeArrowheads="1"/>
          </p:cNvSpPr>
          <p:nvPr>
            <p:ph type="title"/>
          </p:nvPr>
        </p:nvSpPr>
        <p:spPr/>
        <p:txBody>
          <a:bodyPr/>
          <a:lstStyle/>
          <a:p>
            <a:pPr eaLnBrk="1" hangingPunct="1"/>
            <a:r>
              <a:rPr lang="en-US" altLang="pt-BR" sz="4000" dirty="0">
                <a:solidFill>
                  <a:srgbClr val="0000FF"/>
                </a:solidFill>
              </a:rPr>
              <a:t>Human Genome Project</a:t>
            </a:r>
          </a:p>
        </p:txBody>
      </p:sp>
      <p:sp>
        <p:nvSpPr>
          <p:cNvPr id="8195" name="Rectangle 3">
            <a:extLst>
              <a:ext uri="{FF2B5EF4-FFF2-40B4-BE49-F238E27FC236}">
                <a16:creationId xmlns:a16="http://schemas.microsoft.com/office/drawing/2014/main" id="{BFC4EF29-B191-227F-89CA-0ACBB83DD9F0}"/>
              </a:ext>
            </a:extLst>
          </p:cNvPr>
          <p:cNvSpPr>
            <a:spLocks noGrp="1" noChangeArrowheads="1"/>
          </p:cNvSpPr>
          <p:nvPr>
            <p:ph idx="1"/>
          </p:nvPr>
        </p:nvSpPr>
        <p:spPr/>
        <p:txBody>
          <a:bodyPr>
            <a:normAutofit/>
          </a:bodyPr>
          <a:lstStyle/>
          <a:p>
            <a:pPr eaLnBrk="1" hangingPunct="1"/>
            <a:r>
              <a:rPr lang="en-US" altLang="pt-BR" dirty="0"/>
              <a:t>The project </a:t>
            </a:r>
            <a:r>
              <a:rPr lang="en-US" altLang="pt-BR" dirty="0">
                <a:solidFill>
                  <a:srgbClr val="0000FF"/>
                </a:solidFill>
              </a:rPr>
              <a:t>goals</a:t>
            </a:r>
            <a:r>
              <a:rPr lang="en-US" altLang="pt-BR" dirty="0"/>
              <a:t> were to: </a:t>
            </a:r>
          </a:p>
          <a:p>
            <a:pPr eaLnBrk="1" hangingPunct="1"/>
            <a:r>
              <a:rPr lang="en-US" altLang="pt-BR" i="1" dirty="0">
                <a:solidFill>
                  <a:srgbClr val="FF0000"/>
                </a:solidFill>
              </a:rPr>
              <a:t>identify</a:t>
            </a:r>
            <a:r>
              <a:rPr lang="en-US" altLang="pt-BR" dirty="0"/>
              <a:t> all the approximately 30,000 genes in human DNA, </a:t>
            </a:r>
          </a:p>
          <a:p>
            <a:pPr eaLnBrk="1" hangingPunct="1"/>
            <a:r>
              <a:rPr lang="en-US" altLang="pt-BR" i="1" dirty="0">
                <a:solidFill>
                  <a:srgbClr val="FF0000"/>
                </a:solidFill>
              </a:rPr>
              <a:t>determine</a:t>
            </a:r>
            <a:r>
              <a:rPr lang="en-US" altLang="pt-BR" dirty="0"/>
              <a:t> the sequences of the 3 billion chemical base pairs that make up human DNA, </a:t>
            </a:r>
          </a:p>
          <a:p>
            <a:pPr eaLnBrk="1" hangingPunct="1"/>
            <a:r>
              <a:rPr lang="en-US" altLang="pt-BR" i="1" dirty="0">
                <a:solidFill>
                  <a:srgbClr val="FF0000"/>
                </a:solidFill>
              </a:rPr>
              <a:t>store</a:t>
            </a:r>
            <a:r>
              <a:rPr lang="en-US" altLang="pt-BR" dirty="0"/>
              <a:t> this information in databases, </a:t>
            </a:r>
          </a:p>
          <a:p>
            <a:pPr eaLnBrk="1" hangingPunct="1"/>
            <a:r>
              <a:rPr lang="en-US" altLang="pt-BR" i="1" dirty="0">
                <a:solidFill>
                  <a:srgbClr val="FF0000"/>
                </a:solidFill>
              </a:rPr>
              <a:t>improve</a:t>
            </a:r>
            <a:r>
              <a:rPr lang="en-US" altLang="pt-BR" dirty="0"/>
              <a:t> tools for data analysis, </a:t>
            </a:r>
          </a:p>
          <a:p>
            <a:pPr eaLnBrk="1" hangingPunct="1"/>
            <a:r>
              <a:rPr lang="en-US" altLang="pt-BR" i="1" dirty="0">
                <a:solidFill>
                  <a:srgbClr val="FF0000"/>
                </a:solidFill>
              </a:rPr>
              <a:t>transfer</a:t>
            </a:r>
            <a:r>
              <a:rPr lang="en-US" altLang="pt-BR" dirty="0"/>
              <a:t> related technologies to the private sector</a:t>
            </a:r>
          </a:p>
          <a:p>
            <a:pPr eaLnBrk="1" hangingPunct="1"/>
            <a:r>
              <a:rPr lang="en-US" altLang="pt-BR" i="1" dirty="0">
                <a:solidFill>
                  <a:srgbClr val="FF0000"/>
                </a:solidFill>
              </a:rPr>
              <a:t>address</a:t>
            </a:r>
            <a:r>
              <a:rPr lang="en-US" altLang="pt-BR" dirty="0"/>
              <a:t> the ethical, legal, and social issues (ELSI) that may arise from the project. </a:t>
            </a:r>
          </a:p>
        </p:txBody>
      </p:sp>
      <p:sp>
        <p:nvSpPr>
          <p:cNvPr id="8196" name="TextBox 3">
            <a:extLst>
              <a:ext uri="{FF2B5EF4-FFF2-40B4-BE49-F238E27FC236}">
                <a16:creationId xmlns:a16="http://schemas.microsoft.com/office/drawing/2014/main" id="{7BD645C7-689E-A6BE-C4CD-CD3374D15BE9}"/>
              </a:ext>
            </a:extLst>
          </p:cNvPr>
          <p:cNvSpPr txBox="1">
            <a:spLocks noChangeArrowheads="1"/>
          </p:cNvSpPr>
          <p:nvPr/>
        </p:nvSpPr>
        <p:spPr bwMode="auto">
          <a:xfrm>
            <a:off x="3571240" y="5988734"/>
            <a:ext cx="891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pt-BR" dirty="0"/>
              <a:t>2003 National Human Genome Research Institute (NHGRI) launched a public research consortium named </a:t>
            </a:r>
            <a:r>
              <a:rPr lang="en-US" altLang="pt-BR" dirty="0">
                <a:solidFill>
                  <a:srgbClr val="FF0000"/>
                </a:solidFill>
              </a:rPr>
              <a:t>ENCODE</a:t>
            </a:r>
            <a:r>
              <a:rPr lang="en-US" altLang="pt-BR" dirty="0"/>
              <a:t>, the </a:t>
            </a:r>
            <a:r>
              <a:rPr lang="en-US" altLang="pt-BR" b="1" dirty="0"/>
              <a:t>Enc</a:t>
            </a:r>
            <a:r>
              <a:rPr lang="en-US" altLang="pt-BR" dirty="0"/>
              <a:t>yclopedia </a:t>
            </a:r>
            <a:r>
              <a:rPr lang="en-US" altLang="pt-BR" b="1" dirty="0"/>
              <a:t>O</a:t>
            </a:r>
            <a:r>
              <a:rPr lang="en-US" altLang="pt-BR" dirty="0"/>
              <a:t>f </a:t>
            </a:r>
            <a:r>
              <a:rPr lang="en-US" altLang="pt-BR" b="1" dirty="0"/>
              <a:t>D</a:t>
            </a:r>
            <a:r>
              <a:rPr lang="en-US" altLang="pt-BR" dirty="0"/>
              <a:t>NA </a:t>
            </a:r>
            <a:r>
              <a:rPr lang="en-US" altLang="pt-BR" b="1" dirty="0"/>
              <a:t>E</a:t>
            </a:r>
            <a:r>
              <a:rPr lang="en-US" altLang="pt-BR" dirty="0"/>
              <a:t>lements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6FA94D-2374-5063-E23D-B6BB0086AFF7}"/>
              </a:ext>
            </a:extLst>
          </p:cNvPr>
          <p:cNvSpPr>
            <a:spLocks noGrp="1"/>
          </p:cNvSpPr>
          <p:nvPr>
            <p:ph type="title"/>
          </p:nvPr>
        </p:nvSpPr>
        <p:spPr>
          <a:xfrm>
            <a:off x="630936" y="457200"/>
            <a:ext cx="4343400" cy="1929384"/>
          </a:xfrm>
        </p:spPr>
        <p:txBody>
          <a:bodyPr anchor="ctr">
            <a:normAutofit/>
          </a:bodyPr>
          <a:lstStyle/>
          <a:p>
            <a:r>
              <a:rPr lang="en-US" dirty="0"/>
              <a:t>Genetic Mapping Methods: Linkage Studies</a:t>
            </a:r>
          </a:p>
        </p:txBody>
      </p:sp>
      <p:sp>
        <p:nvSpPr>
          <p:cNvPr id="13"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A0B8457-B3BF-5EFC-E8AE-1562D390C33F}"/>
              </a:ext>
            </a:extLst>
          </p:cNvPr>
          <p:cNvSpPr>
            <a:spLocks noGrp="1"/>
          </p:cNvSpPr>
          <p:nvPr>
            <p:ph idx="1"/>
          </p:nvPr>
        </p:nvSpPr>
        <p:spPr>
          <a:xfrm>
            <a:off x="5541263" y="457200"/>
            <a:ext cx="6266688" cy="2112264"/>
          </a:xfrm>
        </p:spPr>
        <p:txBody>
          <a:bodyPr anchor="ctr">
            <a:normAutofit lnSpcReduction="10000"/>
          </a:bodyPr>
          <a:lstStyle/>
          <a:p>
            <a:r>
              <a:rPr lang="en-US" sz="2400" dirty="0"/>
              <a:t>Linkage – the closeness of genes or other DNA sequences to one another on the same chromosome. </a:t>
            </a:r>
          </a:p>
          <a:p>
            <a:r>
              <a:rPr lang="en-US" sz="2400" dirty="0"/>
              <a:t>The closer two genes or sequences are to each other on a chromosome, the greater the probability that they will be inherited together</a:t>
            </a:r>
          </a:p>
        </p:txBody>
      </p:sp>
      <p:pic>
        <p:nvPicPr>
          <p:cNvPr id="6" name="Picture 5" descr="Diagram&#10;&#10;Description automatically generated">
            <a:extLst>
              <a:ext uri="{FF2B5EF4-FFF2-40B4-BE49-F238E27FC236}">
                <a16:creationId xmlns:a16="http://schemas.microsoft.com/office/drawing/2014/main" id="{41F29ACF-8CE0-E442-56A6-5CC782E34701}"/>
              </a:ext>
            </a:extLst>
          </p:cNvPr>
          <p:cNvPicPr>
            <a:picLocks noChangeAspect="1"/>
          </p:cNvPicPr>
          <p:nvPr/>
        </p:nvPicPr>
        <p:blipFill>
          <a:blip r:embed="rId2"/>
          <a:stretch>
            <a:fillRect/>
          </a:stretch>
        </p:blipFill>
        <p:spPr>
          <a:xfrm>
            <a:off x="534504" y="2569464"/>
            <a:ext cx="5331792" cy="3678936"/>
          </a:xfrm>
          <a:prstGeom prst="rect">
            <a:avLst/>
          </a:prstGeom>
        </p:spPr>
      </p:pic>
      <p:pic>
        <p:nvPicPr>
          <p:cNvPr id="4" name="Picture 3" descr="Diagram&#10;&#10;Description automatically generated">
            <a:extLst>
              <a:ext uri="{FF2B5EF4-FFF2-40B4-BE49-F238E27FC236}">
                <a16:creationId xmlns:a16="http://schemas.microsoft.com/office/drawing/2014/main" id="{DB0164DE-7C07-0486-98DE-86498B2BA2AF}"/>
              </a:ext>
            </a:extLst>
          </p:cNvPr>
          <p:cNvPicPr>
            <a:picLocks noChangeAspect="1"/>
          </p:cNvPicPr>
          <p:nvPr/>
        </p:nvPicPr>
        <p:blipFill rotWithShape="1">
          <a:blip r:embed="rId3"/>
          <a:srcRect l="34084" r="20750"/>
          <a:stretch/>
        </p:blipFill>
        <p:spPr>
          <a:xfrm>
            <a:off x="7511549" y="2569464"/>
            <a:ext cx="2954006" cy="3678936"/>
          </a:xfrm>
          <a:prstGeom prst="rect">
            <a:avLst/>
          </a:prstGeom>
        </p:spPr>
      </p:pic>
    </p:spTree>
    <p:extLst>
      <p:ext uri="{BB962C8B-B14F-4D97-AF65-F5344CB8AC3E}">
        <p14:creationId xmlns:p14="http://schemas.microsoft.com/office/powerpoint/2010/main" val="16777166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78">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3B9073-97D5-F8D6-693F-F292DFFD39E4}"/>
              </a:ext>
            </a:extLst>
          </p:cNvPr>
          <p:cNvSpPr>
            <a:spLocks noGrp="1"/>
          </p:cNvSpPr>
          <p:nvPr>
            <p:ph type="title"/>
          </p:nvPr>
        </p:nvSpPr>
        <p:spPr>
          <a:xfrm>
            <a:off x="630936" y="640823"/>
            <a:ext cx="3419856" cy="3616217"/>
          </a:xfrm>
        </p:spPr>
        <p:txBody>
          <a:bodyPr anchor="ctr">
            <a:normAutofit/>
          </a:bodyPr>
          <a:lstStyle/>
          <a:p>
            <a:r>
              <a:rPr lang="en-US" sz="4600" dirty="0"/>
              <a:t>Genetic Mapping Methods: In Situ Hybridization </a:t>
            </a:r>
          </a:p>
        </p:txBody>
      </p:sp>
      <p:sp>
        <p:nvSpPr>
          <p:cNvPr id="3084"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 In-Situ-Hybridization">
            <a:extLst>
              <a:ext uri="{FF2B5EF4-FFF2-40B4-BE49-F238E27FC236}">
                <a16:creationId xmlns:a16="http://schemas.microsoft.com/office/drawing/2014/main" id="{F2530BD9-897B-3733-5BC2-D2A30224B9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54296" y="648652"/>
            <a:ext cx="6894576" cy="38781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006D146-E0FC-58BF-D945-BB827B5E222A}"/>
              </a:ext>
            </a:extLst>
          </p:cNvPr>
          <p:cNvSpPr>
            <a:spLocks noGrp="1"/>
          </p:cNvSpPr>
          <p:nvPr>
            <p:ph idx="1"/>
          </p:nvPr>
        </p:nvSpPr>
        <p:spPr>
          <a:xfrm>
            <a:off x="630936" y="4798577"/>
            <a:ext cx="11431016" cy="1805423"/>
          </a:xfrm>
          <a:solidFill>
            <a:schemeClr val="bg1"/>
          </a:solidFill>
        </p:spPr>
        <p:txBody>
          <a:bodyPr anchor="t">
            <a:normAutofit fontScale="92500" lnSpcReduction="10000"/>
          </a:bodyPr>
          <a:lstStyle/>
          <a:p>
            <a:r>
              <a:rPr lang="en-US" sz="2400" dirty="0"/>
              <a:t>Laboratory technique used to localize a sequence of DNA or RNA in a biological sample. </a:t>
            </a:r>
          </a:p>
          <a:p>
            <a:r>
              <a:rPr lang="en-US" sz="2400" dirty="0"/>
              <a:t>Tissue sections, cells or chromosomes from an individual is affixed to a glass slide and then exposed to a “probe”—a small piece of single-stranded DNA tagged with a chemical or fluorescent dye. </a:t>
            </a:r>
          </a:p>
          <a:p>
            <a:r>
              <a:rPr lang="en-US" sz="2400" dirty="0"/>
              <a:t>The labeled probe finds and then binds to its matching sequence within the biological sample. </a:t>
            </a:r>
          </a:p>
        </p:txBody>
      </p:sp>
    </p:spTree>
    <p:extLst>
      <p:ext uri="{BB962C8B-B14F-4D97-AF65-F5344CB8AC3E}">
        <p14:creationId xmlns:p14="http://schemas.microsoft.com/office/powerpoint/2010/main" val="42002800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8D3997-9B3A-DD29-EE23-9CAF2CF36C12}"/>
              </a:ext>
            </a:extLst>
          </p:cNvPr>
          <p:cNvSpPr>
            <a:spLocks noGrp="1"/>
          </p:cNvSpPr>
          <p:nvPr>
            <p:ph type="title"/>
          </p:nvPr>
        </p:nvSpPr>
        <p:spPr>
          <a:xfrm>
            <a:off x="357377" y="1817624"/>
            <a:ext cx="6894576" cy="1783080"/>
          </a:xfrm>
        </p:spPr>
        <p:txBody>
          <a:bodyPr anchor="b">
            <a:normAutofit/>
          </a:bodyPr>
          <a:lstStyle/>
          <a:p>
            <a:r>
              <a:rPr lang="en-US" sz="5400" dirty="0"/>
              <a:t>Haplotype Mapping</a:t>
            </a:r>
          </a:p>
        </p:txBody>
      </p:sp>
      <p:sp>
        <p:nvSpPr>
          <p:cNvPr id="410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FB2A3AA-E4BA-663B-2BE1-ECFAD2DF79DB}"/>
              </a:ext>
            </a:extLst>
          </p:cNvPr>
          <p:cNvSpPr>
            <a:spLocks noGrp="1"/>
          </p:cNvSpPr>
          <p:nvPr>
            <p:ph idx="1"/>
          </p:nvPr>
        </p:nvSpPr>
        <p:spPr>
          <a:xfrm>
            <a:off x="357377" y="3824224"/>
            <a:ext cx="6065520" cy="3033776"/>
          </a:xfrm>
        </p:spPr>
        <p:txBody>
          <a:bodyPr>
            <a:normAutofit/>
          </a:bodyPr>
          <a:lstStyle/>
          <a:p>
            <a:r>
              <a:rPr lang="en-US" sz="2400" dirty="0"/>
              <a:t>Haplotype – a physical grouping of genomic variants (polymorphisms) that tend to be inherited together</a:t>
            </a:r>
          </a:p>
          <a:p>
            <a:r>
              <a:rPr lang="en-US" sz="2400" dirty="0"/>
              <a:t>Typically reflects a unique combination of variants that reside near each other on a chromosome</a:t>
            </a:r>
          </a:p>
          <a:p>
            <a:r>
              <a:rPr lang="en-US" sz="2400" dirty="0"/>
              <a:t>Used to compare groups of people</a:t>
            </a:r>
          </a:p>
        </p:txBody>
      </p:sp>
      <p:pic>
        <p:nvPicPr>
          <p:cNvPr id="5" name="Picture 4" descr="A picture containing table&#10;&#10;Description automatically generated">
            <a:extLst>
              <a:ext uri="{FF2B5EF4-FFF2-40B4-BE49-F238E27FC236}">
                <a16:creationId xmlns:a16="http://schemas.microsoft.com/office/drawing/2014/main" id="{14D428D0-3BEC-3D0C-D0DB-091D4AD15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6466" y="230632"/>
            <a:ext cx="5215534" cy="6208971"/>
          </a:xfrm>
          <a:prstGeom prst="rect">
            <a:avLst/>
          </a:prstGeom>
        </p:spPr>
      </p:pic>
      <p:pic>
        <p:nvPicPr>
          <p:cNvPr id="4098" name="Picture 2" descr=" Haplotype">
            <a:extLst>
              <a:ext uri="{FF2B5EF4-FFF2-40B4-BE49-F238E27FC236}">
                <a16:creationId xmlns:a16="http://schemas.microsoft.com/office/drawing/2014/main" id="{23095BA6-E0C2-2761-EC6E-92FA431E6A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1" t="29778" r="12416" b="39407"/>
          <a:stretch/>
        </p:blipFill>
        <p:spPr bwMode="auto">
          <a:xfrm>
            <a:off x="140029" y="399797"/>
            <a:ext cx="6833389" cy="15775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18BAA2-9EFA-5CFC-62B6-990D94FC1EF2}"/>
              </a:ext>
            </a:extLst>
          </p:cNvPr>
          <p:cNvSpPr txBox="1"/>
          <p:nvPr/>
        </p:nvSpPr>
        <p:spPr>
          <a:xfrm>
            <a:off x="6422897" y="6488868"/>
            <a:ext cx="5642570" cy="276999"/>
          </a:xfrm>
          <a:prstGeom prst="rect">
            <a:avLst/>
          </a:prstGeom>
          <a:noFill/>
        </p:spPr>
        <p:txBody>
          <a:bodyPr wrap="none" rtlCol="0">
            <a:spAutoFit/>
          </a:bodyPr>
          <a:lstStyle/>
          <a:p>
            <a:r>
              <a:rPr lang="en-US" sz="1200" dirty="0">
                <a:latin typeface="Calibri" panose="020F0502020204030204" pitchFamily="34" charset="0"/>
              </a:rPr>
              <a:t>Yilmaz F et al. </a:t>
            </a:r>
            <a:r>
              <a:rPr lang="en-US" sz="1200" i="1" dirty="0">
                <a:latin typeface="Calibri" panose="020F0502020204030204" pitchFamily="34" charset="0"/>
              </a:rPr>
              <a:t>medRxiv. 2021:2021.11.10.21266197. doi:10.1101/2021.11.10.21266197</a:t>
            </a:r>
          </a:p>
        </p:txBody>
      </p:sp>
    </p:spTree>
    <p:extLst>
      <p:ext uri="{BB962C8B-B14F-4D97-AF65-F5344CB8AC3E}">
        <p14:creationId xmlns:p14="http://schemas.microsoft.com/office/powerpoint/2010/main" val="23708803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0885-F9B0-24A8-37F8-DB2DCFC37C46}"/>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sz="5400" kern="1200" dirty="0">
                <a:solidFill>
                  <a:schemeClr val="tx1"/>
                </a:solidFill>
                <a:latin typeface="+mj-lt"/>
                <a:ea typeface="+mj-ea"/>
                <a:cs typeface="+mj-cs"/>
              </a:rPr>
              <a:t>Recombinant DNA Technology</a:t>
            </a:r>
          </a:p>
        </p:txBody>
      </p:sp>
      <p:sp>
        <p:nvSpPr>
          <p:cNvPr id="3" name="Content Placeholder 2">
            <a:extLst>
              <a:ext uri="{FF2B5EF4-FFF2-40B4-BE49-F238E27FC236}">
                <a16:creationId xmlns:a16="http://schemas.microsoft.com/office/drawing/2014/main" id="{4868D8D7-0182-517A-A6BF-0B0874C449D3}"/>
              </a:ext>
            </a:extLst>
          </p:cNvPr>
          <p:cNvSpPr>
            <a:spLocks noGrp="1"/>
          </p:cNvSpPr>
          <p:nvPr>
            <p:ph idx="1"/>
          </p:nvPr>
        </p:nvSpPr>
        <p:spPr>
          <a:xfrm>
            <a:off x="838199" y="1335726"/>
            <a:ext cx="10515599" cy="420624"/>
          </a:xfrm>
        </p:spPr>
        <p:txBody>
          <a:bodyPr vert="horz" lIns="91440" tIns="45720" rIns="91440" bIns="45720" rtlCol="0">
            <a:normAutofit/>
          </a:bodyPr>
          <a:lstStyle/>
          <a:p>
            <a:pPr marL="0" indent="0">
              <a:buNone/>
            </a:pPr>
            <a:r>
              <a:rPr lang="en-US" sz="2400" kern="1200" dirty="0">
                <a:solidFill>
                  <a:schemeClr val="tx1"/>
                </a:solidFill>
                <a:latin typeface="+mn-lt"/>
                <a:ea typeface="+mn-ea"/>
                <a:cs typeface="+mn-cs"/>
              </a:rPr>
              <a:t>Use of laboratory techniques to manipulate and isolate DNA segments of interest</a:t>
            </a:r>
          </a:p>
        </p:txBody>
      </p:sp>
      <p:pic>
        <p:nvPicPr>
          <p:cNvPr id="5122" name="Picture 2" descr="Diagram&#10;&#10;Description automatically generated">
            <a:extLst>
              <a:ext uri="{FF2B5EF4-FFF2-40B4-BE49-F238E27FC236}">
                <a16:creationId xmlns:a16="http://schemas.microsoft.com/office/drawing/2014/main" id="{FC86A3FA-EA2A-EF9F-ED3A-C1237E8401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48670" y="1863801"/>
            <a:ext cx="7894659" cy="444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3248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4" name="Rectangle 6163">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F84599-0561-24EF-3613-E1EFED372F99}"/>
              </a:ext>
            </a:extLst>
          </p:cNvPr>
          <p:cNvSpPr>
            <a:spLocks noGrp="1"/>
          </p:cNvSpPr>
          <p:nvPr>
            <p:ph type="title"/>
          </p:nvPr>
        </p:nvSpPr>
        <p:spPr>
          <a:xfrm>
            <a:off x="838199" y="537883"/>
            <a:ext cx="4783697" cy="1942810"/>
          </a:xfrm>
        </p:spPr>
        <p:txBody>
          <a:bodyPr anchor="b">
            <a:normAutofit/>
          </a:bodyPr>
          <a:lstStyle/>
          <a:p>
            <a:r>
              <a:rPr lang="en-US" sz="4000" dirty="0"/>
              <a:t>Recombinant DNA Technology: Gene Isolation and Cloning</a:t>
            </a:r>
          </a:p>
        </p:txBody>
      </p:sp>
      <p:sp>
        <p:nvSpPr>
          <p:cNvPr id="3" name="Content Placeholder 2">
            <a:extLst>
              <a:ext uri="{FF2B5EF4-FFF2-40B4-BE49-F238E27FC236}">
                <a16:creationId xmlns:a16="http://schemas.microsoft.com/office/drawing/2014/main" id="{BD17D39A-CC34-2E7D-F9A7-5B0928DF6AD6}"/>
              </a:ext>
            </a:extLst>
          </p:cNvPr>
          <p:cNvSpPr>
            <a:spLocks noGrp="1"/>
          </p:cNvSpPr>
          <p:nvPr>
            <p:ph idx="1"/>
          </p:nvPr>
        </p:nvSpPr>
        <p:spPr>
          <a:xfrm>
            <a:off x="838199" y="2686323"/>
            <a:ext cx="5654041" cy="3887197"/>
          </a:xfrm>
        </p:spPr>
        <p:txBody>
          <a:bodyPr>
            <a:normAutofit lnSpcReduction="10000"/>
          </a:bodyPr>
          <a:lstStyle/>
          <a:p>
            <a:r>
              <a:rPr lang="en-US" sz="2400" dirty="0"/>
              <a:t>DNA is easily isolated or extracted from cells using chemical processing</a:t>
            </a:r>
          </a:p>
          <a:p>
            <a:r>
              <a:rPr lang="en-US" sz="2400" dirty="0"/>
              <a:t>DNA is cleaved by a restriction enzyme</a:t>
            </a:r>
          </a:p>
          <a:p>
            <a:pPr lvl="1"/>
            <a:r>
              <a:rPr lang="en-US" sz="2000" dirty="0"/>
              <a:t>Recognize a DNA sequence (restriction site)</a:t>
            </a:r>
          </a:p>
          <a:p>
            <a:r>
              <a:rPr lang="en-US" sz="2400" dirty="0"/>
              <a:t>Cloning vectors are used to amplify DNA fragment</a:t>
            </a:r>
          </a:p>
          <a:p>
            <a:pPr lvl="1"/>
            <a:r>
              <a:rPr lang="en-US" sz="2000" dirty="0"/>
              <a:t>Contain plasmid (circular DNA)</a:t>
            </a:r>
          </a:p>
          <a:p>
            <a:r>
              <a:rPr lang="en-US" sz="2400" dirty="0"/>
              <a:t>DNA fragment and plasmid joined by DNA ligase</a:t>
            </a:r>
          </a:p>
          <a:p>
            <a:r>
              <a:rPr lang="en-US" sz="2400" dirty="0"/>
              <a:t>Recombinant DNA vector introduced to host cell and cultured </a:t>
            </a:r>
          </a:p>
          <a:p>
            <a:endParaRPr lang="en-US" sz="2400" dirty="0"/>
          </a:p>
        </p:txBody>
      </p:sp>
      <p:pic>
        <p:nvPicPr>
          <p:cNvPr id="6146" name="Picture 2" descr="DNA Cloning - Steps and Importance of DNA Cloning">
            <a:extLst>
              <a:ext uri="{FF2B5EF4-FFF2-40B4-BE49-F238E27FC236}">
                <a16:creationId xmlns:a16="http://schemas.microsoft.com/office/drawing/2014/main" id="{3AFB065C-F9CC-3745-FBE9-51EED61A6F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0694" y="227149"/>
            <a:ext cx="4783697" cy="634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1148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4F3776-A767-1F53-B30D-E25FFE414124}"/>
              </a:ext>
            </a:extLst>
          </p:cNvPr>
          <p:cNvSpPr>
            <a:spLocks noGrp="1"/>
          </p:cNvSpPr>
          <p:nvPr>
            <p:ph type="title"/>
          </p:nvPr>
        </p:nvSpPr>
        <p:spPr>
          <a:xfrm>
            <a:off x="630936" y="639520"/>
            <a:ext cx="3429000" cy="1719072"/>
          </a:xfrm>
        </p:spPr>
        <p:txBody>
          <a:bodyPr anchor="b">
            <a:normAutofit/>
          </a:bodyPr>
          <a:lstStyle/>
          <a:p>
            <a:r>
              <a:rPr lang="en-US" sz="2600" dirty="0"/>
              <a:t>Recombinant DNA Technology: Pharmaceutical Applications</a:t>
            </a:r>
          </a:p>
        </p:txBody>
      </p:sp>
      <p:sp>
        <p:nvSpPr>
          <p:cNvPr id="717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01A8221-4481-F775-F5D0-D1E36C6A204D}"/>
              </a:ext>
            </a:extLst>
          </p:cNvPr>
          <p:cNvSpPr>
            <a:spLocks noGrp="1"/>
          </p:cNvSpPr>
          <p:nvPr>
            <p:ph idx="1"/>
          </p:nvPr>
        </p:nvSpPr>
        <p:spPr>
          <a:xfrm>
            <a:off x="630936" y="2807208"/>
            <a:ext cx="3429000" cy="3410712"/>
          </a:xfrm>
        </p:spPr>
        <p:txBody>
          <a:bodyPr anchor="t">
            <a:normAutofit/>
          </a:bodyPr>
          <a:lstStyle/>
          <a:p>
            <a:r>
              <a:rPr lang="en-US" sz="2400" dirty="0"/>
              <a:t>This is how insulin is made!</a:t>
            </a:r>
          </a:p>
          <a:p>
            <a:r>
              <a:rPr lang="en-US" sz="2400" dirty="0"/>
              <a:t>Other proteins: </a:t>
            </a:r>
          </a:p>
          <a:p>
            <a:pPr lvl="1"/>
            <a:r>
              <a:rPr lang="en-US" dirty="0"/>
              <a:t>human growth hormone</a:t>
            </a:r>
          </a:p>
          <a:p>
            <a:pPr lvl="1"/>
            <a:r>
              <a:rPr lang="en-US" dirty="0"/>
              <a:t>Erythropoietin</a:t>
            </a:r>
          </a:p>
          <a:p>
            <a:pPr lvl="1"/>
            <a:r>
              <a:rPr lang="en-US" dirty="0"/>
              <a:t>factor VII</a:t>
            </a:r>
          </a:p>
          <a:p>
            <a:pPr lvl="1"/>
            <a:r>
              <a:rPr lang="en-US" dirty="0"/>
              <a:t>TPA</a:t>
            </a:r>
          </a:p>
        </p:txBody>
      </p:sp>
      <p:pic>
        <p:nvPicPr>
          <p:cNvPr id="7170" name="Picture 2" descr="Write the steps in the production of human insulin by genetic engineering  method.">
            <a:extLst>
              <a:ext uri="{FF2B5EF4-FFF2-40B4-BE49-F238E27FC236}">
                <a16:creationId xmlns:a16="http://schemas.microsoft.com/office/drawing/2014/main" id="{80F6E380-0E2A-5B83-82A3-F23FA7A8E1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917772"/>
            <a:ext cx="6903720" cy="502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9577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appliance, air conditioner&#10;&#10;Description automatically generated">
            <a:extLst>
              <a:ext uri="{FF2B5EF4-FFF2-40B4-BE49-F238E27FC236}">
                <a16:creationId xmlns:a16="http://schemas.microsoft.com/office/drawing/2014/main" id="{4EDE9043-3A1E-8BD2-3220-161414EC6EE0}"/>
              </a:ext>
            </a:extLst>
          </p:cNvPr>
          <p:cNvPicPr>
            <a:picLocks noChangeAspect="1"/>
          </p:cNvPicPr>
          <p:nvPr/>
        </p:nvPicPr>
        <p:blipFill rotWithShape="1">
          <a:blip r:embed="rId2">
            <a:extLst>
              <a:ext uri="{28A0092B-C50C-407E-A947-70E740481C1C}">
                <a14:useLocalDpi xmlns:a14="http://schemas.microsoft.com/office/drawing/2010/main" val="0"/>
              </a:ext>
            </a:extLst>
          </a:blip>
          <a:srcRect t="23259" b="51556"/>
          <a:stretch/>
        </p:blipFill>
        <p:spPr>
          <a:xfrm>
            <a:off x="2905601" y="2813924"/>
            <a:ext cx="3190399" cy="2810014"/>
          </a:xfrm>
          <a:prstGeom prst="rect">
            <a:avLst/>
          </a:prstGeom>
        </p:spPr>
      </p:pic>
      <p:sp>
        <p:nvSpPr>
          <p:cNvPr id="2" name="Title 1">
            <a:extLst>
              <a:ext uri="{FF2B5EF4-FFF2-40B4-BE49-F238E27FC236}">
                <a16:creationId xmlns:a16="http://schemas.microsoft.com/office/drawing/2014/main" id="{018F2090-5E29-56D6-BEE1-9F5688EC86A3}"/>
              </a:ext>
            </a:extLst>
          </p:cNvPr>
          <p:cNvSpPr>
            <a:spLocks noGrp="1"/>
          </p:cNvSpPr>
          <p:nvPr>
            <p:ph type="title"/>
          </p:nvPr>
        </p:nvSpPr>
        <p:spPr/>
        <p:txBody>
          <a:bodyPr/>
          <a:lstStyle/>
          <a:p>
            <a:r>
              <a:rPr lang="en-US" dirty="0"/>
              <a:t>Recombinant DNA Technology: DNA Fingerprinting</a:t>
            </a:r>
          </a:p>
        </p:txBody>
      </p:sp>
      <p:sp>
        <p:nvSpPr>
          <p:cNvPr id="3" name="Content Placeholder 2">
            <a:extLst>
              <a:ext uri="{FF2B5EF4-FFF2-40B4-BE49-F238E27FC236}">
                <a16:creationId xmlns:a16="http://schemas.microsoft.com/office/drawing/2014/main" id="{36627168-944A-AC43-F9DE-604B4EA1DB3E}"/>
              </a:ext>
            </a:extLst>
          </p:cNvPr>
          <p:cNvSpPr>
            <a:spLocks noGrp="1"/>
          </p:cNvSpPr>
          <p:nvPr>
            <p:ph idx="1"/>
          </p:nvPr>
        </p:nvSpPr>
        <p:spPr/>
        <p:txBody>
          <a:bodyPr/>
          <a:lstStyle/>
          <a:p>
            <a:r>
              <a:rPr lang="en-US" dirty="0"/>
              <a:t>Used in forensic pathology</a:t>
            </a:r>
          </a:p>
        </p:txBody>
      </p:sp>
      <p:pic>
        <p:nvPicPr>
          <p:cNvPr id="5" name="Picture 4" descr="A picture containing text, appliance, air conditioner&#10;&#10;Description automatically generated">
            <a:extLst>
              <a:ext uri="{FF2B5EF4-FFF2-40B4-BE49-F238E27FC236}">
                <a16:creationId xmlns:a16="http://schemas.microsoft.com/office/drawing/2014/main" id="{1B180240-4FC9-9E87-AE14-036C508FC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519"/>
          <a:stretch/>
        </p:blipFill>
        <p:spPr>
          <a:xfrm>
            <a:off x="8981249" y="2905381"/>
            <a:ext cx="2728214" cy="2812847"/>
          </a:xfrm>
          <a:prstGeom prst="rect">
            <a:avLst/>
          </a:prstGeom>
        </p:spPr>
      </p:pic>
      <p:pic>
        <p:nvPicPr>
          <p:cNvPr id="6" name="Picture 5" descr="A picture containing text, appliance, air conditioner&#10;&#10;Description automatically generated">
            <a:extLst>
              <a:ext uri="{FF2B5EF4-FFF2-40B4-BE49-F238E27FC236}">
                <a16:creationId xmlns:a16="http://schemas.microsoft.com/office/drawing/2014/main" id="{BD44E96E-CEFF-C29B-14CC-57470CF5D89E}"/>
              </a:ext>
            </a:extLst>
          </p:cNvPr>
          <p:cNvPicPr>
            <a:picLocks noChangeAspect="1"/>
          </p:cNvPicPr>
          <p:nvPr/>
        </p:nvPicPr>
        <p:blipFill rotWithShape="1">
          <a:blip r:embed="rId2">
            <a:extLst>
              <a:ext uri="{28A0092B-C50C-407E-A947-70E740481C1C}">
                <a14:useLocalDpi xmlns:a14="http://schemas.microsoft.com/office/drawing/2010/main" val="0"/>
              </a:ext>
            </a:extLst>
          </a:blip>
          <a:srcRect l="15128" b="76355"/>
          <a:stretch/>
        </p:blipFill>
        <p:spPr>
          <a:xfrm>
            <a:off x="167577" y="2923454"/>
            <a:ext cx="2849943" cy="2776703"/>
          </a:xfrm>
          <a:prstGeom prst="rect">
            <a:avLst/>
          </a:prstGeom>
        </p:spPr>
      </p:pic>
      <p:pic>
        <p:nvPicPr>
          <p:cNvPr id="8" name="Picture 7" descr="A picture containing text, appliance, air conditioner&#10;&#10;Description automatically generated">
            <a:extLst>
              <a:ext uri="{FF2B5EF4-FFF2-40B4-BE49-F238E27FC236}">
                <a16:creationId xmlns:a16="http://schemas.microsoft.com/office/drawing/2014/main" id="{EB5C39A4-FEFF-EAE2-D88B-240EBE25917F}"/>
              </a:ext>
            </a:extLst>
          </p:cNvPr>
          <p:cNvPicPr>
            <a:picLocks noChangeAspect="1"/>
          </p:cNvPicPr>
          <p:nvPr/>
        </p:nvPicPr>
        <p:blipFill rotWithShape="1">
          <a:blip r:embed="rId2">
            <a:extLst>
              <a:ext uri="{28A0092B-C50C-407E-A947-70E740481C1C}">
                <a14:useLocalDpi xmlns:a14="http://schemas.microsoft.com/office/drawing/2010/main" val="0"/>
              </a:ext>
            </a:extLst>
          </a:blip>
          <a:srcRect l="13483" t="48148" b="28741"/>
          <a:stretch/>
        </p:blipFill>
        <p:spPr>
          <a:xfrm>
            <a:off x="5933440" y="2882997"/>
            <a:ext cx="2860103" cy="2671867"/>
          </a:xfrm>
          <a:prstGeom prst="rect">
            <a:avLst/>
          </a:prstGeom>
        </p:spPr>
      </p:pic>
    </p:spTree>
    <p:extLst>
      <p:ext uri="{BB962C8B-B14F-4D97-AF65-F5344CB8AC3E}">
        <p14:creationId xmlns:p14="http://schemas.microsoft.com/office/powerpoint/2010/main" val="9208977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F2090-5E29-56D6-BEE1-9F5688EC86A3}"/>
              </a:ext>
            </a:extLst>
          </p:cNvPr>
          <p:cNvSpPr>
            <a:spLocks noGrp="1"/>
          </p:cNvSpPr>
          <p:nvPr>
            <p:ph type="title"/>
          </p:nvPr>
        </p:nvSpPr>
        <p:spPr>
          <a:xfrm>
            <a:off x="838200" y="0"/>
            <a:ext cx="10515600" cy="1325563"/>
          </a:xfrm>
        </p:spPr>
        <p:txBody>
          <a:bodyPr>
            <a:normAutofit/>
          </a:bodyPr>
          <a:lstStyle/>
          <a:p>
            <a:pPr algn="ctr"/>
            <a:r>
              <a:rPr lang="en-US" sz="2800" dirty="0"/>
              <a:t>Recombinant DNA Technology: Polymerase Chain Reaction (PCR)</a:t>
            </a:r>
          </a:p>
        </p:txBody>
      </p:sp>
      <p:pic>
        <p:nvPicPr>
          <p:cNvPr id="8194" name="Picture 2" descr=" PCR">
            <a:extLst>
              <a:ext uri="{FF2B5EF4-FFF2-40B4-BE49-F238E27FC236}">
                <a16:creationId xmlns:a16="http://schemas.microsoft.com/office/drawing/2014/main" id="{B9157C2F-5614-E913-EAE8-36E406BE2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634" y="1101818"/>
            <a:ext cx="9416732" cy="529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013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3F967B-1059-CD2D-A636-8E609B171EB3}"/>
              </a:ext>
            </a:extLst>
          </p:cNvPr>
          <p:cNvSpPr>
            <a:spLocks noGrp="1"/>
          </p:cNvSpPr>
          <p:nvPr>
            <p:ph type="title"/>
          </p:nvPr>
        </p:nvSpPr>
        <p:spPr>
          <a:xfrm>
            <a:off x="640080" y="325369"/>
            <a:ext cx="4368602" cy="1956841"/>
          </a:xfrm>
        </p:spPr>
        <p:txBody>
          <a:bodyPr anchor="b">
            <a:normAutofit/>
          </a:bodyPr>
          <a:lstStyle/>
          <a:p>
            <a:r>
              <a:rPr lang="en-US" sz="5400" dirty="0"/>
              <a:t>DNA Repair</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6EA65D8-A9CC-A402-606A-E4DB15C42545}"/>
              </a:ext>
            </a:extLst>
          </p:cNvPr>
          <p:cNvSpPr>
            <a:spLocks noGrp="1"/>
          </p:cNvSpPr>
          <p:nvPr>
            <p:ph idx="1"/>
          </p:nvPr>
        </p:nvSpPr>
        <p:spPr>
          <a:xfrm>
            <a:off x="640080" y="2872899"/>
            <a:ext cx="4243589" cy="3320668"/>
          </a:xfrm>
        </p:spPr>
        <p:txBody>
          <a:bodyPr>
            <a:normAutofit/>
          </a:bodyPr>
          <a:lstStyle/>
          <a:p>
            <a:r>
              <a:rPr lang="en-US" sz="2200" dirty="0"/>
              <a:t>What are some things that can damage our DNA?</a:t>
            </a:r>
          </a:p>
        </p:txBody>
      </p:sp>
      <p:pic>
        <p:nvPicPr>
          <p:cNvPr id="5" name="Picture 4" descr="3D rendering of DNA">
            <a:extLst>
              <a:ext uri="{FF2B5EF4-FFF2-40B4-BE49-F238E27FC236}">
                <a16:creationId xmlns:a16="http://schemas.microsoft.com/office/drawing/2014/main" id="{5EF694A6-42C3-5A9C-AEB5-BA07EE6F57B2}"/>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634505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37A2F-9DC9-50CA-C551-5849C7494DED}"/>
              </a:ext>
            </a:extLst>
          </p:cNvPr>
          <p:cNvSpPr>
            <a:spLocks noGrp="1"/>
          </p:cNvSpPr>
          <p:nvPr>
            <p:ph type="title"/>
          </p:nvPr>
        </p:nvSpPr>
        <p:spPr/>
        <p:txBody>
          <a:bodyPr/>
          <a:lstStyle/>
          <a:p>
            <a:r>
              <a:rPr lang="en-US" dirty="0"/>
              <a:t>Recombinant DNA Technology: Gene Therapy</a:t>
            </a:r>
          </a:p>
        </p:txBody>
      </p:sp>
      <p:sp>
        <p:nvSpPr>
          <p:cNvPr id="3" name="Content Placeholder 2">
            <a:extLst>
              <a:ext uri="{FF2B5EF4-FFF2-40B4-BE49-F238E27FC236}">
                <a16:creationId xmlns:a16="http://schemas.microsoft.com/office/drawing/2014/main" id="{23B6B9F5-4DF6-39FA-DDB5-603A89A4EEE3}"/>
              </a:ext>
            </a:extLst>
          </p:cNvPr>
          <p:cNvSpPr>
            <a:spLocks noGrp="1"/>
          </p:cNvSpPr>
          <p:nvPr>
            <p:ph idx="1"/>
          </p:nvPr>
        </p:nvSpPr>
        <p:spPr>
          <a:xfrm>
            <a:off x="838200" y="1825625"/>
            <a:ext cx="5643880" cy="4351338"/>
          </a:xfrm>
        </p:spPr>
        <p:txBody>
          <a:bodyPr/>
          <a:lstStyle/>
          <a:p>
            <a:r>
              <a:rPr lang="en-US" dirty="0"/>
              <a:t>Using gene(s) to treat, prevent or cure a disease or medical disorder</a:t>
            </a:r>
          </a:p>
          <a:p>
            <a:r>
              <a:rPr lang="en-US" dirty="0"/>
              <a:t>Addition of new copies of a defective gene</a:t>
            </a:r>
          </a:p>
          <a:p>
            <a:r>
              <a:rPr lang="en-US" dirty="0"/>
              <a:t>Replacement of a defective or missing gene in a patient’s cells with a healthy version of that gene</a:t>
            </a:r>
          </a:p>
        </p:txBody>
      </p:sp>
      <p:pic>
        <p:nvPicPr>
          <p:cNvPr id="4" name="Picture 3">
            <a:extLst>
              <a:ext uri="{FF2B5EF4-FFF2-40B4-BE49-F238E27FC236}">
                <a16:creationId xmlns:a16="http://schemas.microsoft.com/office/drawing/2014/main" id="{33CA537D-4019-FCB6-BE5F-70EEC11D69A0}"/>
              </a:ext>
            </a:extLst>
          </p:cNvPr>
          <p:cNvPicPr>
            <a:picLocks noChangeAspect="1"/>
          </p:cNvPicPr>
          <p:nvPr/>
        </p:nvPicPr>
        <p:blipFill rotWithShape="1">
          <a:blip r:embed="rId2"/>
          <a:srcRect l="16320" t="9931" r="18821" b="13037"/>
          <a:stretch/>
        </p:blipFill>
        <p:spPr>
          <a:xfrm>
            <a:off x="6619678" y="1802448"/>
            <a:ext cx="5360070" cy="3582352"/>
          </a:xfrm>
          <a:prstGeom prst="rect">
            <a:avLst/>
          </a:prstGeom>
        </p:spPr>
      </p:pic>
    </p:spTree>
    <p:extLst>
      <p:ext uri="{BB962C8B-B14F-4D97-AF65-F5344CB8AC3E}">
        <p14:creationId xmlns:p14="http://schemas.microsoft.com/office/powerpoint/2010/main" val="29578152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7E4F-B8AE-99D0-6753-EE4CBA3DAA89}"/>
              </a:ext>
            </a:extLst>
          </p:cNvPr>
          <p:cNvSpPr>
            <a:spLocks noGrp="1"/>
          </p:cNvSpPr>
          <p:nvPr>
            <p:ph type="title"/>
          </p:nvPr>
        </p:nvSpPr>
        <p:spPr/>
        <p:txBody>
          <a:bodyPr/>
          <a:lstStyle/>
          <a:p>
            <a:r>
              <a:rPr lang="en-US" dirty="0"/>
              <a:t>RNA Interference Technology (RNAi)</a:t>
            </a:r>
          </a:p>
        </p:txBody>
      </p:sp>
      <p:sp>
        <p:nvSpPr>
          <p:cNvPr id="3" name="Content Placeholder 2">
            <a:extLst>
              <a:ext uri="{FF2B5EF4-FFF2-40B4-BE49-F238E27FC236}">
                <a16:creationId xmlns:a16="http://schemas.microsoft.com/office/drawing/2014/main" id="{EBF79FCD-C410-B2FF-6F8A-E72E80128018}"/>
              </a:ext>
            </a:extLst>
          </p:cNvPr>
          <p:cNvSpPr>
            <a:spLocks noGrp="1"/>
          </p:cNvSpPr>
          <p:nvPr>
            <p:ph idx="1"/>
          </p:nvPr>
        </p:nvSpPr>
        <p:spPr/>
        <p:txBody>
          <a:bodyPr/>
          <a:lstStyle/>
          <a:p>
            <a:r>
              <a:rPr lang="en-US" dirty="0"/>
              <a:t>Use of RNA molecules to turn off gene expression</a:t>
            </a:r>
          </a:p>
        </p:txBody>
      </p:sp>
      <p:pic>
        <p:nvPicPr>
          <p:cNvPr id="4" name="Picture 3">
            <a:extLst>
              <a:ext uri="{FF2B5EF4-FFF2-40B4-BE49-F238E27FC236}">
                <a16:creationId xmlns:a16="http://schemas.microsoft.com/office/drawing/2014/main" id="{ECE4E36D-D58E-FF51-FB3B-FC3E30C3DE9F}"/>
              </a:ext>
            </a:extLst>
          </p:cNvPr>
          <p:cNvPicPr>
            <a:picLocks noChangeAspect="1"/>
          </p:cNvPicPr>
          <p:nvPr/>
        </p:nvPicPr>
        <p:blipFill>
          <a:blip r:embed="rId2"/>
          <a:stretch>
            <a:fillRect/>
          </a:stretch>
        </p:blipFill>
        <p:spPr>
          <a:xfrm>
            <a:off x="1309052" y="2440940"/>
            <a:ext cx="9248775" cy="4191000"/>
          </a:xfrm>
          <a:prstGeom prst="rect">
            <a:avLst/>
          </a:prstGeom>
        </p:spPr>
      </p:pic>
    </p:spTree>
    <p:extLst>
      <p:ext uri="{BB962C8B-B14F-4D97-AF65-F5344CB8AC3E}">
        <p14:creationId xmlns:p14="http://schemas.microsoft.com/office/powerpoint/2010/main" val="25973174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F9374-CA88-85F0-6C01-D532CF474B2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3035977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6F92BA-6219-6BC5-82F0-F4B106CA18D5}"/>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0093697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664FD-28BD-0FEF-9D52-84F55CEDA8F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3170596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963032-DEDF-1329-278D-5829802A6A2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853761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7D2835-7FD9-F0D0-B3A0-8A0AF77CFCF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4593422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AE5C25-B741-8C0D-9AD4-7AA7B67B58C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670036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3F967B-1059-CD2D-A636-8E609B171EB3}"/>
              </a:ext>
            </a:extLst>
          </p:cNvPr>
          <p:cNvSpPr>
            <a:spLocks noGrp="1"/>
          </p:cNvSpPr>
          <p:nvPr>
            <p:ph type="title"/>
          </p:nvPr>
        </p:nvSpPr>
        <p:spPr>
          <a:xfrm>
            <a:off x="630936" y="640080"/>
            <a:ext cx="4818888" cy="1481328"/>
          </a:xfrm>
        </p:spPr>
        <p:txBody>
          <a:bodyPr anchor="b">
            <a:normAutofit/>
          </a:bodyPr>
          <a:lstStyle/>
          <a:p>
            <a:r>
              <a:rPr lang="en-US" sz="5400" dirty="0"/>
              <a:t>DNA Repair</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6EA65D8-A9CC-A402-606A-E4DB15C42545}"/>
              </a:ext>
            </a:extLst>
          </p:cNvPr>
          <p:cNvSpPr>
            <a:spLocks noGrp="1"/>
          </p:cNvSpPr>
          <p:nvPr>
            <p:ph idx="1"/>
          </p:nvPr>
        </p:nvSpPr>
        <p:spPr>
          <a:xfrm>
            <a:off x="630936" y="2660904"/>
            <a:ext cx="4818888" cy="3547872"/>
          </a:xfrm>
        </p:spPr>
        <p:txBody>
          <a:bodyPr anchor="t">
            <a:normAutofit/>
          </a:bodyPr>
          <a:lstStyle/>
          <a:p>
            <a:r>
              <a:rPr lang="en-US" sz="2200" dirty="0"/>
              <a:t>What are some things that </a:t>
            </a:r>
          </a:p>
          <a:p>
            <a:pPr marL="0" indent="0">
              <a:buNone/>
            </a:pPr>
            <a:r>
              <a:rPr lang="en-US" sz="2200" dirty="0"/>
              <a:t>damage our DNA?</a:t>
            </a:r>
          </a:p>
          <a:p>
            <a:endParaRPr lang="en-US" sz="2200" dirty="0"/>
          </a:p>
          <a:p>
            <a:r>
              <a:rPr lang="en-US" sz="2200" dirty="0"/>
              <a:t>Mutations occur due to:</a:t>
            </a:r>
          </a:p>
          <a:p>
            <a:pPr lvl="1"/>
            <a:r>
              <a:rPr lang="en-US" sz="2200" dirty="0"/>
              <a:t>Spontaneous mutation</a:t>
            </a:r>
          </a:p>
          <a:p>
            <a:pPr lvl="1"/>
            <a:endParaRPr lang="en-US" sz="2200" dirty="0"/>
          </a:p>
          <a:p>
            <a:endParaRPr lang="en-US" sz="2200" dirty="0"/>
          </a:p>
        </p:txBody>
      </p:sp>
      <p:pic>
        <p:nvPicPr>
          <p:cNvPr id="4" name="Picture 3">
            <a:extLst>
              <a:ext uri="{FF2B5EF4-FFF2-40B4-BE49-F238E27FC236}">
                <a16:creationId xmlns:a16="http://schemas.microsoft.com/office/drawing/2014/main" id="{D937DE1D-6C20-3C82-C76C-F563C11FA76E}"/>
              </a:ext>
            </a:extLst>
          </p:cNvPr>
          <p:cNvPicPr>
            <a:picLocks noChangeAspect="1"/>
          </p:cNvPicPr>
          <p:nvPr/>
        </p:nvPicPr>
        <p:blipFill>
          <a:blip r:embed="rId2"/>
          <a:stretch>
            <a:fillRect/>
          </a:stretch>
        </p:blipFill>
        <p:spPr>
          <a:xfrm>
            <a:off x="6688036" y="640080"/>
            <a:ext cx="4280991" cy="5577840"/>
          </a:xfrm>
          <a:prstGeom prst="rect">
            <a:avLst/>
          </a:prstGeom>
        </p:spPr>
      </p:pic>
    </p:spTree>
    <p:extLst>
      <p:ext uri="{BB962C8B-B14F-4D97-AF65-F5344CB8AC3E}">
        <p14:creationId xmlns:p14="http://schemas.microsoft.com/office/powerpoint/2010/main" val="1979664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3F967B-1059-CD2D-A636-8E609B171EB3}"/>
              </a:ext>
            </a:extLst>
          </p:cNvPr>
          <p:cNvSpPr>
            <a:spLocks noGrp="1"/>
          </p:cNvSpPr>
          <p:nvPr>
            <p:ph type="title"/>
          </p:nvPr>
        </p:nvSpPr>
        <p:spPr>
          <a:xfrm>
            <a:off x="630936" y="640080"/>
            <a:ext cx="4818888" cy="1481328"/>
          </a:xfrm>
        </p:spPr>
        <p:txBody>
          <a:bodyPr anchor="b">
            <a:normAutofit/>
          </a:bodyPr>
          <a:lstStyle/>
          <a:p>
            <a:r>
              <a:rPr lang="en-US" sz="5400" dirty="0"/>
              <a:t>DNA Repair</a:t>
            </a:r>
          </a:p>
        </p:txBody>
      </p:sp>
      <p:sp>
        <p:nvSpPr>
          <p:cNvPr id="205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6EA65D8-A9CC-A402-606A-E4DB15C42545}"/>
              </a:ext>
            </a:extLst>
          </p:cNvPr>
          <p:cNvSpPr>
            <a:spLocks noGrp="1"/>
          </p:cNvSpPr>
          <p:nvPr>
            <p:ph idx="1"/>
          </p:nvPr>
        </p:nvSpPr>
        <p:spPr>
          <a:xfrm>
            <a:off x="630936" y="2660904"/>
            <a:ext cx="4818888" cy="3547872"/>
          </a:xfrm>
        </p:spPr>
        <p:txBody>
          <a:bodyPr anchor="t">
            <a:normAutofit/>
          </a:bodyPr>
          <a:lstStyle/>
          <a:p>
            <a:r>
              <a:rPr lang="en-US" sz="2200" dirty="0"/>
              <a:t>What are some things that </a:t>
            </a:r>
          </a:p>
          <a:p>
            <a:pPr marL="0" indent="0">
              <a:buNone/>
            </a:pPr>
            <a:r>
              <a:rPr lang="en-US" sz="2200" dirty="0"/>
              <a:t>damage our DNA?</a:t>
            </a:r>
          </a:p>
          <a:p>
            <a:endParaRPr lang="en-US" sz="2200" dirty="0"/>
          </a:p>
          <a:p>
            <a:r>
              <a:rPr lang="en-US" sz="2200" dirty="0"/>
              <a:t>Mutations occur due to:</a:t>
            </a:r>
          </a:p>
          <a:p>
            <a:pPr lvl="1"/>
            <a:r>
              <a:rPr lang="en-US" sz="2200" dirty="0"/>
              <a:t>Spontaneous mutation</a:t>
            </a:r>
          </a:p>
          <a:p>
            <a:pPr lvl="1"/>
            <a:r>
              <a:rPr lang="en-US" sz="2200" dirty="0"/>
              <a:t>Environmental agents</a:t>
            </a:r>
          </a:p>
          <a:p>
            <a:pPr lvl="1"/>
            <a:r>
              <a:rPr lang="en-US" sz="2200" dirty="0"/>
              <a:t>Chemicals</a:t>
            </a:r>
          </a:p>
          <a:p>
            <a:pPr lvl="1"/>
            <a:r>
              <a:rPr lang="en-US" sz="2200" dirty="0"/>
              <a:t>Radiation</a:t>
            </a:r>
          </a:p>
          <a:p>
            <a:pPr lvl="1"/>
            <a:endParaRPr lang="en-US" sz="2200" dirty="0"/>
          </a:p>
          <a:p>
            <a:endParaRPr lang="en-US" sz="2200" dirty="0"/>
          </a:p>
        </p:txBody>
      </p:sp>
      <p:pic>
        <p:nvPicPr>
          <p:cNvPr id="2050" name="Picture 2" descr="Figure 5.20. Examples of DNA damage induced by radiation and chemicals.">
            <a:extLst>
              <a:ext uri="{FF2B5EF4-FFF2-40B4-BE49-F238E27FC236}">
                <a16:creationId xmlns:a16="http://schemas.microsoft.com/office/drawing/2014/main" id="{607789ED-0DDA-190C-27D7-497727B76C8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754106"/>
            <a:ext cx="5458968" cy="534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946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3F967B-1059-CD2D-A636-8E609B171EB3}"/>
              </a:ext>
            </a:extLst>
          </p:cNvPr>
          <p:cNvSpPr>
            <a:spLocks noGrp="1"/>
          </p:cNvSpPr>
          <p:nvPr>
            <p:ph type="title"/>
          </p:nvPr>
        </p:nvSpPr>
        <p:spPr>
          <a:xfrm>
            <a:off x="6739128" y="638089"/>
            <a:ext cx="4818888" cy="1476801"/>
          </a:xfrm>
        </p:spPr>
        <p:txBody>
          <a:bodyPr anchor="b">
            <a:normAutofit/>
          </a:bodyPr>
          <a:lstStyle/>
          <a:p>
            <a:r>
              <a:rPr lang="en-US" sz="5400" dirty="0"/>
              <a:t>DNA Repair</a:t>
            </a:r>
          </a:p>
        </p:txBody>
      </p:sp>
      <p:pic>
        <p:nvPicPr>
          <p:cNvPr id="6" name="Picture 5" descr="Arrow&#10;&#10;Description automatically generated with medium confidence">
            <a:extLst>
              <a:ext uri="{FF2B5EF4-FFF2-40B4-BE49-F238E27FC236}">
                <a16:creationId xmlns:a16="http://schemas.microsoft.com/office/drawing/2014/main" id="{10830703-72BA-1B10-3EB9-D2C48F05E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936" y="699516"/>
            <a:ext cx="5458968" cy="5458968"/>
          </a:xfrm>
          <a:prstGeom prst="rect">
            <a:avLst/>
          </a:prstGeom>
        </p:spPr>
      </p:pic>
      <p:sp>
        <p:nvSpPr>
          <p:cNvPr id="1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6EA65D8-A9CC-A402-606A-E4DB15C42545}"/>
              </a:ext>
            </a:extLst>
          </p:cNvPr>
          <p:cNvSpPr>
            <a:spLocks noGrp="1"/>
          </p:cNvSpPr>
          <p:nvPr>
            <p:ph idx="1"/>
          </p:nvPr>
        </p:nvSpPr>
        <p:spPr>
          <a:xfrm>
            <a:off x="6739128" y="2664886"/>
            <a:ext cx="4818888" cy="3550789"/>
          </a:xfrm>
        </p:spPr>
        <p:txBody>
          <a:bodyPr anchor="t">
            <a:normAutofit/>
          </a:bodyPr>
          <a:lstStyle/>
          <a:p>
            <a:r>
              <a:rPr lang="en-US" sz="2200" dirty="0"/>
              <a:t>Mutations can include:</a:t>
            </a:r>
          </a:p>
          <a:p>
            <a:pPr lvl="1"/>
            <a:r>
              <a:rPr lang="en-US" sz="2200" dirty="0"/>
              <a:t>Change of one base pair to another</a:t>
            </a:r>
          </a:p>
          <a:p>
            <a:pPr lvl="1"/>
            <a:r>
              <a:rPr lang="en-US" sz="2200" dirty="0"/>
              <a:t>Loss or addition of base pair(s)</a:t>
            </a:r>
          </a:p>
          <a:p>
            <a:pPr lvl="1"/>
            <a:r>
              <a:rPr lang="en-US" sz="2200" dirty="0"/>
              <a:t>Rearrangement of base pair</a:t>
            </a:r>
          </a:p>
        </p:txBody>
      </p:sp>
    </p:spTree>
    <p:extLst>
      <p:ext uri="{BB962C8B-B14F-4D97-AF65-F5344CB8AC3E}">
        <p14:creationId xmlns:p14="http://schemas.microsoft.com/office/powerpoint/2010/main" val="772960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BD0CFF-913E-14E5-66FE-641BDA82788C}"/>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857185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E6BA14-FE4D-6F4B-578F-A8D2E22E1A53}"/>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977508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12A164-7BCC-8DB6-F09C-FDB5F80F6F0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774408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16373C-7FCE-0062-1173-7054657B3B2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334385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FF060F-DB05-CBDF-089B-BEFBBA8AA3F4}"/>
              </a:ext>
            </a:extLst>
          </p:cNvPr>
          <p:cNvSpPr>
            <a:spLocks noGrp="1"/>
          </p:cNvSpPr>
          <p:nvPr>
            <p:ph type="title"/>
          </p:nvPr>
        </p:nvSpPr>
        <p:spPr>
          <a:xfrm>
            <a:off x="838200" y="365125"/>
            <a:ext cx="10515600" cy="1325563"/>
          </a:xfrm>
        </p:spPr>
        <p:txBody>
          <a:bodyPr>
            <a:normAutofit/>
          </a:bodyPr>
          <a:lstStyle/>
          <a:p>
            <a:r>
              <a:rPr lang="en-US" sz="5400" dirty="0"/>
              <a:t>Disclosures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2732A58-B9EC-BB8C-1934-5E4C908A3038}"/>
              </a:ext>
            </a:extLst>
          </p:cNvPr>
          <p:cNvSpPr>
            <a:spLocks noGrp="1"/>
          </p:cNvSpPr>
          <p:nvPr>
            <p:ph idx="1"/>
          </p:nvPr>
        </p:nvSpPr>
        <p:spPr>
          <a:xfrm>
            <a:off x="838200" y="1929384"/>
            <a:ext cx="10515600" cy="4251960"/>
          </a:xfrm>
        </p:spPr>
        <p:txBody>
          <a:bodyPr>
            <a:normAutofit/>
          </a:bodyPr>
          <a:lstStyle/>
          <a:p>
            <a:pPr marL="0" indent="0">
              <a:buNone/>
            </a:pPr>
            <a:r>
              <a:rPr lang="en-US" sz="1500" dirty="0"/>
              <a:t>Learner Outcome: After attending both half-day sessions, participants will have a general understanding of the role of genetics in human health and disease and research applications geared towards improving clinical practice.</a:t>
            </a:r>
          </a:p>
          <a:p>
            <a:pPr marL="0" indent="0">
              <a:buNone/>
            </a:pPr>
            <a:endParaRPr lang="en-US" sz="1500" dirty="0"/>
          </a:p>
          <a:p>
            <a:pPr marL="0" indent="0">
              <a:buNone/>
            </a:pPr>
            <a:r>
              <a:rPr lang="en-US" sz="1500" dirty="0"/>
              <a:t>Nursing Continuing Professional Development: 7.5 NCPD contact hours will be provided.</a:t>
            </a:r>
          </a:p>
          <a:p>
            <a:pPr marL="0" indent="0">
              <a:buNone/>
            </a:pPr>
            <a:endParaRPr lang="en-US" sz="1500" dirty="0"/>
          </a:p>
          <a:p>
            <a:pPr marL="0" indent="0">
              <a:buNone/>
            </a:pPr>
            <a:r>
              <a:rPr lang="en-US" sz="1500" dirty="0"/>
              <a:t>Participants must attend at least 90% of both half-day sessions and complete an evaluation survey to receive continuing nursing professional development contact hours. </a:t>
            </a:r>
          </a:p>
          <a:p>
            <a:pPr marL="0" indent="0">
              <a:buNone/>
            </a:pPr>
            <a:endParaRPr lang="en-US" sz="1500" dirty="0"/>
          </a:p>
          <a:p>
            <a:pPr marL="0" indent="0">
              <a:buNone/>
            </a:pPr>
            <a:r>
              <a:rPr lang="en-US" sz="1500" dirty="0"/>
              <a:t>UNC Charlotte School of Nursing is approved as a provider of nursing continuing professional development by the North Carolina Nurses Association, an accredited approver by the American Nurses Credentialing Center’s Commission on Accreditation.</a:t>
            </a:r>
          </a:p>
          <a:p>
            <a:pPr marL="0" indent="0">
              <a:buNone/>
            </a:pPr>
            <a:endParaRPr lang="en-US" sz="1500" dirty="0"/>
          </a:p>
          <a:p>
            <a:pPr marL="0" indent="0">
              <a:buNone/>
            </a:pPr>
            <a:r>
              <a:rPr lang="en-US" sz="1500" dirty="0"/>
              <a:t>The evaluation survey link will be sent to participants after the event is completed.  The certificate will be attached to the end of the survey.</a:t>
            </a:r>
          </a:p>
        </p:txBody>
      </p:sp>
    </p:spTree>
    <p:extLst>
      <p:ext uri="{BB962C8B-B14F-4D97-AF65-F5344CB8AC3E}">
        <p14:creationId xmlns:p14="http://schemas.microsoft.com/office/powerpoint/2010/main" val="749703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191D6A-3877-0DB4-CFFD-6574CC3628A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33497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80DFFB-F644-8BB3-27C3-F4FBF97AB99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465543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51E8B-5605-E3F7-2CE6-55541EEC1255}"/>
              </a:ext>
            </a:extLst>
          </p:cNvPr>
          <p:cNvSpPr>
            <a:spLocks noGrp="1"/>
          </p:cNvSpPr>
          <p:nvPr>
            <p:ph type="title"/>
          </p:nvPr>
        </p:nvSpPr>
        <p:spPr>
          <a:xfrm>
            <a:off x="630936" y="640823"/>
            <a:ext cx="3419856" cy="5583148"/>
          </a:xfrm>
        </p:spPr>
        <p:txBody>
          <a:bodyPr anchor="ctr">
            <a:normAutofit/>
          </a:bodyPr>
          <a:lstStyle/>
          <a:p>
            <a:r>
              <a:rPr lang="en-US" sz="5400" dirty="0"/>
              <a:t>Genetic Variability</a:t>
            </a:r>
          </a:p>
        </p:txBody>
      </p:sp>
      <p:sp>
        <p:nvSpPr>
          <p:cNvPr id="16"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Figure 1">
            <a:extLst>
              <a:ext uri="{FF2B5EF4-FFF2-40B4-BE49-F238E27FC236}">
                <a16:creationId xmlns:a16="http://schemas.microsoft.com/office/drawing/2014/main" id="{67C2D535-CA88-395B-ED56-68C9473A67E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630936"/>
            <a:ext cx="5885160" cy="391363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1953CC2-B53B-7AB4-C1C0-EF78EE6FEA36}"/>
              </a:ext>
            </a:extLst>
          </p:cNvPr>
          <p:cNvSpPr>
            <a:spLocks noGrp="1"/>
          </p:cNvSpPr>
          <p:nvPr>
            <p:ph idx="1"/>
          </p:nvPr>
        </p:nvSpPr>
        <p:spPr>
          <a:xfrm>
            <a:off x="4654296" y="4798577"/>
            <a:ext cx="6894576" cy="1428487"/>
          </a:xfrm>
        </p:spPr>
        <p:txBody>
          <a:bodyPr anchor="t">
            <a:normAutofit/>
          </a:bodyPr>
          <a:lstStyle/>
          <a:p>
            <a:r>
              <a:rPr lang="en-US" sz="2200" dirty="0"/>
              <a:t>We share 99.9% of our genome sequence</a:t>
            </a:r>
          </a:p>
          <a:p>
            <a:r>
              <a:rPr lang="en-US" sz="2200" dirty="0"/>
              <a:t>The 0.01% is what counts for individual variation across the population</a:t>
            </a:r>
          </a:p>
          <a:p>
            <a:pPr marL="0" indent="0">
              <a:buNone/>
            </a:pPr>
            <a:endParaRPr lang="en-US" sz="2200" dirty="0"/>
          </a:p>
        </p:txBody>
      </p:sp>
      <p:sp>
        <p:nvSpPr>
          <p:cNvPr id="17" name="TextBox 16">
            <a:extLst>
              <a:ext uri="{FF2B5EF4-FFF2-40B4-BE49-F238E27FC236}">
                <a16:creationId xmlns:a16="http://schemas.microsoft.com/office/drawing/2014/main" id="{DF6BDFBE-33D6-71CE-9CA2-DDA4D4051E64}"/>
              </a:ext>
            </a:extLst>
          </p:cNvPr>
          <p:cNvSpPr txBox="1"/>
          <p:nvPr/>
        </p:nvSpPr>
        <p:spPr>
          <a:xfrm>
            <a:off x="334336" y="5525322"/>
            <a:ext cx="3564056" cy="1015663"/>
          </a:xfrm>
          <a:prstGeom prst="rect">
            <a:avLst/>
          </a:prstGeom>
          <a:noFill/>
        </p:spPr>
        <p:txBody>
          <a:bodyPr wrap="square" rtlCol="0">
            <a:spAutoFit/>
          </a:bodyPr>
          <a:lstStyle/>
          <a:p>
            <a:r>
              <a:rPr lang="en-US" sz="1200" dirty="0">
                <a:hlinkClick r:id="rId3"/>
              </a:rPr>
              <a:t>https://www.genome.gov/genetics-glossary</a:t>
            </a:r>
            <a:endParaRPr lang="en-US" sz="1200" dirty="0"/>
          </a:p>
          <a:p>
            <a:r>
              <a:rPr lang="en-US" sz="1200" b="0" i="0" dirty="0">
                <a:solidFill>
                  <a:srgbClr val="222222"/>
                </a:solidFill>
                <a:effectLst/>
              </a:rPr>
              <a:t>Skelding, K., Gerhard, G., Simari, R. </a:t>
            </a:r>
            <a:r>
              <a:rPr lang="en-US" sz="1200" b="0" i="1" dirty="0">
                <a:solidFill>
                  <a:srgbClr val="222222"/>
                </a:solidFill>
                <a:effectLst/>
              </a:rPr>
              <a:t>et al.</a:t>
            </a:r>
            <a:r>
              <a:rPr lang="en-US" sz="1200" b="0" i="0" dirty="0">
                <a:solidFill>
                  <a:srgbClr val="222222"/>
                </a:solidFill>
                <a:effectLst/>
              </a:rPr>
              <a:t> The effect of HapMap on cardiovascular research and clinical practice. </a:t>
            </a:r>
            <a:r>
              <a:rPr lang="en-US" sz="1200" b="0" i="1" dirty="0">
                <a:solidFill>
                  <a:srgbClr val="222222"/>
                </a:solidFill>
                <a:effectLst/>
              </a:rPr>
              <a:t>Nat Rev Cardiol</a:t>
            </a:r>
            <a:r>
              <a:rPr lang="en-US" sz="1200" b="0" i="0" dirty="0">
                <a:solidFill>
                  <a:srgbClr val="222222"/>
                </a:solidFill>
                <a:effectLst/>
              </a:rPr>
              <a:t> </a:t>
            </a:r>
            <a:r>
              <a:rPr lang="en-US" sz="1200" b="1" i="0" dirty="0">
                <a:solidFill>
                  <a:srgbClr val="222222"/>
                </a:solidFill>
                <a:effectLst/>
              </a:rPr>
              <a:t>4, </a:t>
            </a:r>
            <a:r>
              <a:rPr lang="en-US" sz="1200" b="0" i="0" dirty="0">
                <a:solidFill>
                  <a:srgbClr val="222222"/>
                </a:solidFill>
                <a:effectLst/>
              </a:rPr>
              <a:t>136–142 (2007). https://doi.org/10.1038/ncpcardio0830</a:t>
            </a:r>
            <a:endParaRPr lang="en-US" sz="1200" dirty="0"/>
          </a:p>
        </p:txBody>
      </p:sp>
    </p:spTree>
    <p:extLst>
      <p:ext uri="{BB962C8B-B14F-4D97-AF65-F5344CB8AC3E}">
        <p14:creationId xmlns:p14="http://schemas.microsoft.com/office/powerpoint/2010/main" val="956701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1" name="Rectangle 308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51E8B-5605-E3F7-2CE6-55541EEC1255}"/>
              </a:ext>
            </a:extLst>
          </p:cNvPr>
          <p:cNvSpPr>
            <a:spLocks noGrp="1"/>
          </p:cNvSpPr>
          <p:nvPr>
            <p:ph type="title"/>
          </p:nvPr>
        </p:nvSpPr>
        <p:spPr>
          <a:xfrm>
            <a:off x="630936" y="639520"/>
            <a:ext cx="3429000" cy="1719072"/>
          </a:xfrm>
        </p:spPr>
        <p:txBody>
          <a:bodyPr anchor="b">
            <a:normAutofit/>
          </a:bodyPr>
          <a:lstStyle/>
          <a:p>
            <a:r>
              <a:rPr lang="en-US" sz="5400" dirty="0"/>
              <a:t>Genetic Variability</a:t>
            </a:r>
          </a:p>
        </p:txBody>
      </p:sp>
      <p:sp>
        <p:nvSpPr>
          <p:cNvPr id="309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1953CC2-B53B-7AB4-C1C0-EF78EE6FEA36}"/>
              </a:ext>
            </a:extLst>
          </p:cNvPr>
          <p:cNvSpPr>
            <a:spLocks noGrp="1"/>
          </p:cNvSpPr>
          <p:nvPr>
            <p:ph idx="1"/>
          </p:nvPr>
        </p:nvSpPr>
        <p:spPr>
          <a:xfrm>
            <a:off x="630936" y="2807208"/>
            <a:ext cx="3429000" cy="3410712"/>
          </a:xfrm>
        </p:spPr>
        <p:txBody>
          <a:bodyPr anchor="t">
            <a:normAutofit/>
          </a:bodyPr>
          <a:lstStyle/>
          <a:p>
            <a:r>
              <a:rPr lang="en-US" sz="2200" b="1" u="sng" dirty="0"/>
              <a:t>Polymorphisms</a:t>
            </a:r>
            <a:r>
              <a:rPr lang="en-US" sz="2200" dirty="0"/>
              <a:t> - the presence of two or more variant forms of a specific DNA sequence that can occur among different individuals or populations</a:t>
            </a:r>
          </a:p>
          <a:p>
            <a:endParaRPr lang="en-US" sz="2200" dirty="0"/>
          </a:p>
          <a:p>
            <a:r>
              <a:rPr lang="en-US" sz="2200" dirty="0"/>
              <a:t>Single nucleotide polymorphisms (SNPs) are most common type</a:t>
            </a:r>
          </a:p>
          <a:p>
            <a:pPr marL="0" indent="0">
              <a:buNone/>
            </a:pPr>
            <a:endParaRPr lang="en-US" sz="2200" dirty="0"/>
          </a:p>
        </p:txBody>
      </p:sp>
      <p:pic>
        <p:nvPicPr>
          <p:cNvPr id="3076" name="Picture 4" descr="Figure 1">
            <a:extLst>
              <a:ext uri="{FF2B5EF4-FFF2-40B4-BE49-F238E27FC236}">
                <a16:creationId xmlns:a16="http://schemas.microsoft.com/office/drawing/2014/main" id="{1988BE74-D47A-F1EB-6C37-277B7E60C1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133513"/>
            <a:ext cx="6903720" cy="4590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60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C4EF6C-E73E-FD03-003C-FDD195D11292}"/>
              </a:ext>
            </a:extLst>
          </p:cNvPr>
          <p:cNvSpPr>
            <a:spLocks noGrp="1"/>
          </p:cNvSpPr>
          <p:nvPr>
            <p:ph type="title"/>
          </p:nvPr>
        </p:nvSpPr>
        <p:spPr>
          <a:xfrm>
            <a:off x="630936" y="639520"/>
            <a:ext cx="3429000" cy="1719072"/>
          </a:xfrm>
        </p:spPr>
        <p:txBody>
          <a:bodyPr anchor="b">
            <a:normAutofit/>
          </a:bodyPr>
          <a:lstStyle/>
          <a:p>
            <a:r>
              <a:rPr lang="en-US" sz="3800" dirty="0"/>
              <a:t>Ribonucleic Acid (RNA) Structure and Function</a:t>
            </a:r>
          </a:p>
        </p:txBody>
      </p:sp>
      <p:sp>
        <p:nvSpPr>
          <p:cNvPr id="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46BE8E-7113-718B-87AC-3473B5616735}"/>
              </a:ext>
            </a:extLst>
          </p:cNvPr>
          <p:cNvSpPr>
            <a:spLocks noGrp="1"/>
          </p:cNvSpPr>
          <p:nvPr>
            <p:ph idx="1"/>
          </p:nvPr>
        </p:nvSpPr>
        <p:spPr>
          <a:xfrm>
            <a:off x="630936" y="2807208"/>
            <a:ext cx="3429000" cy="3410712"/>
          </a:xfrm>
        </p:spPr>
        <p:txBody>
          <a:bodyPr anchor="t">
            <a:normAutofit/>
          </a:bodyPr>
          <a:lstStyle/>
          <a:p>
            <a:r>
              <a:rPr lang="en-US" sz="2200" dirty="0"/>
              <a:t>Structure</a:t>
            </a:r>
          </a:p>
          <a:p>
            <a:pPr lvl="1"/>
            <a:r>
              <a:rPr lang="en-US" sz="2200" dirty="0"/>
              <a:t>Single-stranded</a:t>
            </a:r>
          </a:p>
          <a:p>
            <a:pPr lvl="1"/>
            <a:r>
              <a:rPr lang="en-US" sz="2200" dirty="0"/>
              <a:t>Sugar is ribose</a:t>
            </a:r>
          </a:p>
          <a:p>
            <a:pPr lvl="1"/>
            <a:r>
              <a:rPr lang="en-US" sz="2200" dirty="0"/>
              <a:t>Uracil not Thymine</a:t>
            </a:r>
          </a:p>
          <a:p>
            <a:r>
              <a:rPr lang="en-US" sz="2200" dirty="0"/>
              <a:t>Functions</a:t>
            </a:r>
          </a:p>
          <a:p>
            <a:pPr lvl="1"/>
            <a:r>
              <a:rPr lang="en-US" sz="2200" dirty="0"/>
              <a:t>Messenger RNA </a:t>
            </a:r>
          </a:p>
          <a:p>
            <a:pPr lvl="1"/>
            <a:r>
              <a:rPr lang="en-US" sz="2200" dirty="0"/>
              <a:t>Transfer RNA</a:t>
            </a:r>
          </a:p>
          <a:p>
            <a:pPr lvl="1"/>
            <a:r>
              <a:rPr lang="en-US" sz="2200" dirty="0"/>
              <a:t>Ribosomal RNA</a:t>
            </a:r>
          </a:p>
          <a:p>
            <a:endParaRPr lang="en-US" sz="2200" dirty="0"/>
          </a:p>
        </p:txBody>
      </p:sp>
      <p:pic>
        <p:nvPicPr>
          <p:cNvPr id="4" name="Picture 3">
            <a:extLst>
              <a:ext uri="{FF2B5EF4-FFF2-40B4-BE49-F238E27FC236}">
                <a16:creationId xmlns:a16="http://schemas.microsoft.com/office/drawing/2014/main" id="{EDA6D490-536D-96E0-FC52-9AD13688137B}"/>
              </a:ext>
            </a:extLst>
          </p:cNvPr>
          <p:cNvPicPr>
            <a:picLocks noChangeAspect="1"/>
          </p:cNvPicPr>
          <p:nvPr/>
        </p:nvPicPr>
        <p:blipFill>
          <a:blip r:embed="rId2"/>
          <a:stretch>
            <a:fillRect/>
          </a:stretch>
        </p:blipFill>
        <p:spPr>
          <a:xfrm>
            <a:off x="4139390" y="1499056"/>
            <a:ext cx="7527697" cy="4234329"/>
          </a:xfrm>
          <a:prstGeom prst="rect">
            <a:avLst/>
          </a:prstGeom>
        </p:spPr>
      </p:pic>
    </p:spTree>
    <p:extLst>
      <p:ext uri="{BB962C8B-B14F-4D97-AF65-F5344CB8AC3E}">
        <p14:creationId xmlns:p14="http://schemas.microsoft.com/office/powerpoint/2010/main" val="4277243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72493" y="238539"/>
            <a:ext cx="11018520" cy="1434415"/>
          </a:xfrm>
        </p:spPr>
        <p:txBody>
          <a:bodyPr anchor="b">
            <a:normAutofit/>
          </a:bodyPr>
          <a:lstStyle/>
          <a:p>
            <a:r>
              <a:rPr lang="en-US" sz="5400" dirty="0"/>
              <a:t>From Genes to Proteins</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72493" y="2071316"/>
            <a:ext cx="6713552" cy="4119172"/>
          </a:xfrm>
        </p:spPr>
        <p:txBody>
          <a:bodyPr anchor="t">
            <a:normAutofit/>
          </a:bodyPr>
          <a:lstStyle/>
          <a:p>
            <a:r>
              <a:rPr lang="en-US" sz="2200" dirty="0"/>
              <a:t>DNA stores the code, but RNA does the heavy lifting in the process of gene expression</a:t>
            </a:r>
          </a:p>
          <a:p>
            <a:r>
              <a:rPr lang="en-US" sz="2200" dirty="0"/>
              <a:t>Transcription</a:t>
            </a:r>
          </a:p>
          <a:p>
            <a:pPr lvl="1"/>
            <a:r>
              <a:rPr lang="en-US" sz="2200" b="1" dirty="0"/>
              <a:t>Occurs in nucleus</a:t>
            </a:r>
          </a:p>
          <a:p>
            <a:pPr lvl="1"/>
            <a:r>
              <a:rPr lang="en-US" sz="2200" dirty="0"/>
              <a:t>Uses DNA as template to make mRNA</a:t>
            </a:r>
          </a:p>
          <a:p>
            <a:pPr lvl="1"/>
            <a:r>
              <a:rPr lang="en-US" sz="2200" dirty="0"/>
              <a:t>Genes transcribed by RNA polymerase</a:t>
            </a:r>
          </a:p>
          <a:p>
            <a:pPr lvl="2"/>
            <a:r>
              <a:rPr lang="en-US" sz="2200" dirty="0"/>
              <a:t>Binds to promoter region</a:t>
            </a:r>
          </a:p>
          <a:p>
            <a:pPr lvl="1"/>
            <a:r>
              <a:rPr lang="en-US" sz="2200" dirty="0"/>
              <a:t>mRNA is the template for translation</a:t>
            </a:r>
          </a:p>
          <a:p>
            <a:pPr lvl="1"/>
            <a:r>
              <a:rPr lang="en-US" sz="2200" dirty="0"/>
              <a:t>But first it must be processed</a:t>
            </a:r>
          </a:p>
          <a:p>
            <a:endParaRPr lang="en-US" sz="2200" dirty="0"/>
          </a:p>
        </p:txBody>
      </p:sp>
      <p:pic>
        <p:nvPicPr>
          <p:cNvPr id="4" name="Picture 3"/>
          <p:cNvPicPr>
            <a:picLocks noChangeAspect="1"/>
          </p:cNvPicPr>
          <p:nvPr/>
        </p:nvPicPr>
        <p:blipFill rotWithShape="1">
          <a:blip r:embed="rId2"/>
          <a:srcRect l="11671" r="11607" b="2"/>
          <a:stretch/>
        </p:blipFill>
        <p:spPr>
          <a:xfrm>
            <a:off x="7675658" y="2093976"/>
            <a:ext cx="3941064" cy="4096512"/>
          </a:xfrm>
          <a:prstGeom prst="rect">
            <a:avLst/>
          </a:prstGeom>
        </p:spPr>
      </p:pic>
    </p:spTree>
    <p:extLst>
      <p:ext uri="{BB962C8B-B14F-4D97-AF65-F5344CB8AC3E}">
        <p14:creationId xmlns:p14="http://schemas.microsoft.com/office/powerpoint/2010/main" val="592310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D426-2F9A-6103-F77F-43C1E58D7A03}"/>
              </a:ext>
            </a:extLst>
          </p:cNvPr>
          <p:cNvSpPr>
            <a:spLocks noGrp="1"/>
          </p:cNvSpPr>
          <p:nvPr>
            <p:ph type="title"/>
          </p:nvPr>
        </p:nvSpPr>
        <p:spPr/>
        <p:txBody>
          <a:bodyPr/>
          <a:lstStyle/>
          <a:p>
            <a:r>
              <a:rPr lang="en-US" dirty="0"/>
              <a:t>mRNA</a:t>
            </a:r>
          </a:p>
        </p:txBody>
      </p:sp>
      <p:sp>
        <p:nvSpPr>
          <p:cNvPr id="3" name="Content Placeholder 2">
            <a:extLst>
              <a:ext uri="{FF2B5EF4-FFF2-40B4-BE49-F238E27FC236}">
                <a16:creationId xmlns:a16="http://schemas.microsoft.com/office/drawing/2014/main" id="{962B0D5D-56F9-D49C-9933-1E10F5B39902}"/>
              </a:ext>
            </a:extLst>
          </p:cNvPr>
          <p:cNvSpPr>
            <a:spLocks noGrp="1"/>
          </p:cNvSpPr>
          <p:nvPr>
            <p:ph idx="1"/>
          </p:nvPr>
        </p:nvSpPr>
        <p:spPr/>
        <p:txBody>
          <a:bodyPr/>
          <a:lstStyle/>
          <a:p>
            <a:endParaRPr lang="en-US" dirty="0"/>
          </a:p>
        </p:txBody>
      </p:sp>
      <p:pic>
        <p:nvPicPr>
          <p:cNvPr id="6146" name="Picture 2" descr=" mRNA">
            <a:extLst>
              <a:ext uri="{FF2B5EF4-FFF2-40B4-BE49-F238E27FC236}">
                <a16:creationId xmlns:a16="http://schemas.microsoft.com/office/drawing/2014/main" id="{D4EDDAD6-908D-BE60-214F-E00266771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08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23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ranscription">
            <a:hlinkClick r:id="" action="ppaction://media"/>
            <a:extLst>
              <a:ext uri="{FF2B5EF4-FFF2-40B4-BE49-F238E27FC236}">
                <a16:creationId xmlns:a16="http://schemas.microsoft.com/office/drawing/2014/main" id="{5D635E8F-5910-65AA-BE54-919C4B6FC217}"/>
              </a:ext>
            </a:extLst>
          </p:cNvPr>
          <p:cNvPicPr>
            <a:picLocks noGrp="1" noRot="1" noChangeAspect="1"/>
          </p:cNvPicPr>
          <p:nvPr>
            <p:ph idx="1"/>
            <a:videoFile r:link="rId1"/>
          </p:nvPr>
        </p:nvPicPr>
        <p:blipFill>
          <a:blip r:embed="rId3"/>
          <a:stretch>
            <a:fillRect/>
          </a:stretch>
        </p:blipFill>
        <p:spPr>
          <a:xfrm>
            <a:off x="369315" y="240780"/>
            <a:ext cx="11284971" cy="6376440"/>
          </a:xfrm>
          <a:prstGeom prst="rect">
            <a:avLst/>
          </a:prstGeom>
        </p:spPr>
      </p:pic>
    </p:spTree>
    <p:extLst>
      <p:ext uri="{BB962C8B-B14F-4D97-AF65-F5344CB8AC3E}">
        <p14:creationId xmlns:p14="http://schemas.microsoft.com/office/powerpoint/2010/main" val="410387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Messenger RNA processing</a:t>
            </a:r>
          </a:p>
        </p:txBody>
      </p:sp>
      <p:pic>
        <p:nvPicPr>
          <p:cNvPr id="4" name="Picture 3"/>
          <p:cNvPicPr>
            <a:picLocks noChangeAspect="1"/>
          </p:cNvPicPr>
          <p:nvPr/>
        </p:nvPicPr>
        <p:blipFill rotWithShape="1">
          <a:blip r:embed="rId2"/>
          <a:srcRect b="2209"/>
          <a:stretch/>
        </p:blipFill>
        <p:spPr>
          <a:xfrm>
            <a:off x="6295506" y="1346663"/>
            <a:ext cx="5616258" cy="4588626"/>
          </a:xfrm>
          <a:prstGeom prst="rect">
            <a:avLst/>
          </a:prstGeom>
        </p:spPr>
      </p:pic>
      <p:sp>
        <p:nvSpPr>
          <p:cNvPr id="3" name="Content Placeholder 2"/>
          <p:cNvSpPr>
            <a:spLocks noGrp="1"/>
          </p:cNvSpPr>
          <p:nvPr>
            <p:ph idx="1"/>
          </p:nvPr>
        </p:nvSpPr>
        <p:spPr/>
        <p:txBody>
          <a:bodyPr/>
          <a:lstStyle/>
          <a:p>
            <a:r>
              <a:rPr lang="en-US" dirty="0"/>
              <a:t>DNA contains exons and introns</a:t>
            </a:r>
          </a:p>
          <a:p>
            <a:r>
              <a:rPr lang="en-US" dirty="0"/>
              <a:t>Exon – protein coding region</a:t>
            </a:r>
          </a:p>
          <a:p>
            <a:r>
              <a:rPr lang="en-US" dirty="0"/>
              <a:t>Intron – non-coding region</a:t>
            </a:r>
          </a:p>
          <a:p>
            <a:r>
              <a:rPr lang="en-US" dirty="0"/>
              <a:t>Splicing – editing regions of mRNA</a:t>
            </a:r>
          </a:p>
          <a:p>
            <a:pPr lvl="1"/>
            <a:r>
              <a:rPr lang="en-US" dirty="0"/>
              <a:t>Kind of like film splicing</a:t>
            </a:r>
          </a:p>
          <a:p>
            <a:pPr lvl="1"/>
            <a:r>
              <a:rPr lang="en-US" dirty="0"/>
              <a:t>Removes introns and varies segments</a:t>
            </a:r>
          </a:p>
          <a:p>
            <a:pPr lvl="1"/>
            <a:r>
              <a:rPr lang="en-US" dirty="0"/>
              <a:t>Allows for a variety of protein products</a:t>
            </a:r>
          </a:p>
        </p:txBody>
      </p:sp>
    </p:spTree>
    <p:extLst>
      <p:ext uri="{BB962C8B-B14F-4D97-AF65-F5344CB8AC3E}">
        <p14:creationId xmlns:p14="http://schemas.microsoft.com/office/powerpoint/2010/main" val="566500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Transcription       </a:t>
            </a:r>
            <a:r>
              <a:rPr lang="en-US" dirty="0">
                <a:sym typeface="Wingdings" panose="05000000000000000000" pitchFamily="2" charset="2"/>
              </a:rPr>
              <a:t></a:t>
            </a:r>
            <a:r>
              <a:rPr lang="en-US" dirty="0"/>
              <a:t>		Translation</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b="1838"/>
          <a:stretch/>
        </p:blipFill>
        <p:spPr>
          <a:xfrm>
            <a:off x="685202" y="1596197"/>
            <a:ext cx="4258099" cy="5004260"/>
          </a:xfrm>
          <a:prstGeom prst="rect">
            <a:avLst/>
          </a:prstGeom>
        </p:spPr>
      </p:pic>
      <p:pic>
        <p:nvPicPr>
          <p:cNvPr id="5" name="Picture 4"/>
          <p:cNvPicPr>
            <a:picLocks noChangeAspect="1"/>
          </p:cNvPicPr>
          <p:nvPr/>
        </p:nvPicPr>
        <p:blipFill rotWithShape="1">
          <a:blip r:embed="rId3"/>
          <a:srcRect b="2179"/>
          <a:stretch/>
        </p:blipFill>
        <p:spPr>
          <a:xfrm>
            <a:off x="5154488" y="1499163"/>
            <a:ext cx="6613831" cy="5198327"/>
          </a:xfrm>
          <a:prstGeom prst="rect">
            <a:avLst/>
          </a:prstGeom>
        </p:spPr>
      </p:pic>
      <p:sp>
        <p:nvSpPr>
          <p:cNvPr id="6" name="Oval 5"/>
          <p:cNvSpPr/>
          <p:nvPr/>
        </p:nvSpPr>
        <p:spPr>
          <a:xfrm>
            <a:off x="2892829" y="4530436"/>
            <a:ext cx="615142" cy="3855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595099" y="3150524"/>
            <a:ext cx="2173220" cy="7398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7871199" y="5580611"/>
            <a:ext cx="615142" cy="3855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242693" y="5853797"/>
            <a:ext cx="2552007" cy="646331"/>
          </a:xfrm>
          <a:prstGeom prst="rect">
            <a:avLst/>
          </a:prstGeom>
          <a:noFill/>
        </p:spPr>
        <p:txBody>
          <a:bodyPr wrap="square" rtlCol="0">
            <a:spAutoFit/>
          </a:bodyPr>
          <a:lstStyle/>
          <a:p>
            <a:r>
              <a:rPr lang="en-US" i="1" dirty="0"/>
              <a:t>Each codon/anticodon represents an amino acid</a:t>
            </a:r>
          </a:p>
        </p:txBody>
      </p:sp>
    </p:spTree>
    <p:extLst>
      <p:ext uri="{BB962C8B-B14F-4D97-AF65-F5344CB8AC3E}">
        <p14:creationId xmlns:p14="http://schemas.microsoft.com/office/powerpoint/2010/main" val="4267523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DB3960C-2784-30F2-A3D1-A6462E4CF728}"/>
              </a:ext>
            </a:extLst>
          </p:cNvPr>
          <p:cNvSpPr>
            <a:spLocks noGrp="1"/>
          </p:cNvSpPr>
          <p:nvPr>
            <p:ph type="title"/>
          </p:nvPr>
        </p:nvSpPr>
        <p:spPr>
          <a:xfrm>
            <a:off x="635000" y="640823"/>
            <a:ext cx="3418659" cy="5583148"/>
          </a:xfrm>
        </p:spPr>
        <p:txBody>
          <a:bodyPr anchor="ctr">
            <a:normAutofit/>
          </a:bodyPr>
          <a:lstStyle/>
          <a:p>
            <a:r>
              <a:rPr lang="en-US" sz="5400" dirty="0"/>
              <a:t>Part 1. Genetics and Epigenetics Primer</a:t>
            </a:r>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Content Placeholder 5">
            <a:extLst>
              <a:ext uri="{FF2B5EF4-FFF2-40B4-BE49-F238E27FC236}">
                <a16:creationId xmlns:a16="http://schemas.microsoft.com/office/drawing/2014/main" id="{B93F18F3-DA5D-F792-6CAA-1508981A7560}"/>
              </a:ext>
            </a:extLst>
          </p:cNvPr>
          <p:cNvGraphicFramePr>
            <a:graphicFrameLocks noGrp="1"/>
          </p:cNvGraphicFramePr>
          <p:nvPr>
            <p:ph idx="1"/>
            <p:extLst>
              <p:ext uri="{D42A27DB-BD31-4B8C-83A1-F6EECF244321}">
                <p14:modId xmlns:p14="http://schemas.microsoft.com/office/powerpoint/2010/main" val="114372494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9974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27B17-B3F8-77AE-1510-BF29487CE50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44038E5-3D08-1B7F-69BC-2F0C8D74EDAC}"/>
              </a:ext>
            </a:extLst>
          </p:cNvPr>
          <p:cNvSpPr>
            <a:spLocks noGrp="1"/>
          </p:cNvSpPr>
          <p:nvPr>
            <p:ph idx="1"/>
          </p:nvPr>
        </p:nvSpPr>
        <p:spPr/>
        <p:txBody>
          <a:bodyPr/>
          <a:lstStyle/>
          <a:p>
            <a:endParaRPr lang="en-US" dirty="0"/>
          </a:p>
        </p:txBody>
      </p:sp>
      <p:pic>
        <p:nvPicPr>
          <p:cNvPr id="7170" name="Picture 2" descr=" Transfer_RNA">
            <a:extLst>
              <a:ext uri="{FF2B5EF4-FFF2-40B4-BE49-F238E27FC236}">
                <a16:creationId xmlns:a16="http://schemas.microsoft.com/office/drawing/2014/main" id="{47584F03-01B6-2823-587B-B892914EB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08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869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ACF2D-3345-1A01-0646-B1157D4DDF2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5BB4473-A7C2-874D-A095-7E4678DB3B6A}"/>
              </a:ext>
            </a:extLst>
          </p:cNvPr>
          <p:cNvSpPr>
            <a:spLocks noGrp="1"/>
          </p:cNvSpPr>
          <p:nvPr>
            <p:ph idx="1"/>
          </p:nvPr>
        </p:nvSpPr>
        <p:spPr/>
        <p:txBody>
          <a:bodyPr/>
          <a:lstStyle/>
          <a:p>
            <a:endParaRPr lang="en-US" dirty="0"/>
          </a:p>
        </p:txBody>
      </p:sp>
      <p:pic>
        <p:nvPicPr>
          <p:cNvPr id="4098" name="Picture 2" descr=" Translation">
            <a:extLst>
              <a:ext uri="{FF2B5EF4-FFF2-40B4-BE49-F238E27FC236}">
                <a16:creationId xmlns:a16="http://schemas.microsoft.com/office/drawing/2014/main" id="{9672A038-8752-15CE-187B-5E26BDE98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123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ranslation">
            <a:hlinkClick r:id="" action="ppaction://media"/>
            <a:extLst>
              <a:ext uri="{FF2B5EF4-FFF2-40B4-BE49-F238E27FC236}">
                <a16:creationId xmlns:a16="http://schemas.microsoft.com/office/drawing/2014/main" id="{F0DEE701-F5D8-6077-13BA-E584101B6E80}"/>
              </a:ext>
            </a:extLst>
          </p:cNvPr>
          <p:cNvPicPr>
            <a:picLocks noGrp="1" noRot="1" noChangeAspect="1"/>
          </p:cNvPicPr>
          <p:nvPr>
            <p:ph idx="1"/>
            <a:videoFile r:link="rId1"/>
          </p:nvPr>
        </p:nvPicPr>
        <p:blipFill>
          <a:blip r:embed="rId3"/>
          <a:stretch>
            <a:fillRect/>
          </a:stretch>
        </p:blipFill>
        <p:spPr>
          <a:xfrm>
            <a:off x="525846" y="281650"/>
            <a:ext cx="11140307" cy="6294700"/>
          </a:xfrm>
          <a:prstGeom prst="rect">
            <a:avLst/>
          </a:prstGeom>
        </p:spPr>
      </p:pic>
    </p:spTree>
    <p:extLst>
      <p:ext uri="{BB962C8B-B14F-4D97-AF65-F5344CB8AC3E}">
        <p14:creationId xmlns:p14="http://schemas.microsoft.com/office/powerpoint/2010/main" val="171745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1E55979-FA98-ECC9-7109-48CF39C4B0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3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6B8870B7-1A76-BF16-156F-1CD068F94F64}"/>
              </a:ext>
            </a:extLst>
          </p:cNvPr>
          <p:cNvSpPr>
            <a:spLocks noGrp="1"/>
          </p:cNvSpPr>
          <p:nvPr>
            <p:ph type="title"/>
          </p:nvPr>
        </p:nvSpPr>
        <p:spPr>
          <a:xfrm>
            <a:off x="709448" y="1913950"/>
            <a:ext cx="4204137" cy="1342754"/>
          </a:xfrm>
        </p:spPr>
        <p:txBody>
          <a:bodyPr>
            <a:normAutofit/>
          </a:bodyPr>
          <a:lstStyle/>
          <a:p>
            <a:pPr algn="ctr"/>
            <a:r>
              <a:rPr lang="en-US" sz="3600" dirty="0"/>
              <a:t>Amino Acids </a:t>
            </a:r>
            <a:r>
              <a:rPr lang="en-US" sz="3600" dirty="0">
                <a:sym typeface="Wingdings" panose="05000000000000000000" pitchFamily="2" charset="2"/>
              </a:rPr>
              <a:t> Proteins</a:t>
            </a:r>
            <a:endParaRPr lang="en-US" sz="3600" dirty="0"/>
          </a:p>
        </p:txBody>
      </p:sp>
      <p:cxnSp>
        <p:nvCxnSpPr>
          <p:cNvPr id="5135" name="Straight Connector 512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0C10A12-74D9-747C-734A-401B398A5601}"/>
              </a:ext>
            </a:extLst>
          </p:cNvPr>
          <p:cNvSpPr>
            <a:spLocks noGrp="1"/>
          </p:cNvSpPr>
          <p:nvPr>
            <p:ph idx="1"/>
          </p:nvPr>
        </p:nvSpPr>
        <p:spPr>
          <a:xfrm>
            <a:off x="525516" y="3417573"/>
            <a:ext cx="4996395" cy="3107512"/>
          </a:xfrm>
        </p:spPr>
        <p:txBody>
          <a:bodyPr anchor="ctr">
            <a:normAutofit fontScale="92500" lnSpcReduction="20000"/>
          </a:bodyPr>
          <a:lstStyle/>
          <a:p>
            <a:r>
              <a:rPr lang="en-US" sz="2400" dirty="0"/>
              <a:t>Fundamental molecule that serves as the building block for proteins. </a:t>
            </a:r>
          </a:p>
          <a:p>
            <a:r>
              <a:rPr lang="en-US" sz="2400" dirty="0"/>
              <a:t>20 different amino acids.</a:t>
            </a:r>
          </a:p>
          <a:p>
            <a:r>
              <a:rPr lang="en-US" sz="2400" dirty="0"/>
              <a:t>A protein consists of one or more chains of amino acids (polypeptides) whose sequence is encoded in a gene. </a:t>
            </a:r>
          </a:p>
          <a:p>
            <a:r>
              <a:rPr lang="en-US" sz="2400" dirty="0"/>
              <a:t>Some amino acids can be synthesized in the body</a:t>
            </a:r>
          </a:p>
          <a:p>
            <a:r>
              <a:rPr lang="en-US" sz="2400" dirty="0"/>
              <a:t>Essential amino acids must be obtained from a person’s diet. </a:t>
            </a:r>
          </a:p>
        </p:txBody>
      </p:sp>
    </p:spTree>
    <p:extLst>
      <p:ext uri="{BB962C8B-B14F-4D97-AF65-F5344CB8AC3E}">
        <p14:creationId xmlns:p14="http://schemas.microsoft.com/office/powerpoint/2010/main" val="3503894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6AC319-F921-70D1-1942-6C17236F5EB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267997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EDD4C6-DB90-E781-0B68-69411151CC8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218208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4B4DDA-2818-BA74-4A99-6A41F11AFE13}"/>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712124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A5C85-A297-B38E-27C6-DE648409688F}"/>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860822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55214F-BAA3-D220-AE69-6DC9578A54F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532039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87130-9FE6-FA73-4094-9BD6BD8BE5DB}"/>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806066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E5C3B-33A0-0795-D932-A7170F0D46B7}"/>
              </a:ext>
            </a:extLst>
          </p:cNvPr>
          <p:cNvSpPr>
            <a:spLocks noGrp="1"/>
          </p:cNvSpPr>
          <p:nvPr>
            <p:ph type="title"/>
          </p:nvPr>
        </p:nvSpPr>
        <p:spPr>
          <a:xfrm>
            <a:off x="898585" y="2766218"/>
            <a:ext cx="10515600" cy="1325563"/>
          </a:xfrm>
        </p:spPr>
        <p:txBody>
          <a:bodyPr/>
          <a:lstStyle/>
          <a:p>
            <a:pPr algn="ctr"/>
            <a:r>
              <a:rPr lang="en-US" dirty="0"/>
              <a:t>Why do we want to study genetics?</a:t>
            </a:r>
          </a:p>
        </p:txBody>
      </p:sp>
    </p:spTree>
    <p:extLst>
      <p:ext uri="{BB962C8B-B14F-4D97-AF65-F5344CB8AC3E}">
        <p14:creationId xmlns:p14="http://schemas.microsoft.com/office/powerpoint/2010/main" val="1386858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F9284-00B2-EED3-CE6D-A96B74F39F8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220508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4D2390-48B5-3E92-3D2E-7EB2F633C2D3}"/>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341623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0CE3B0-40F3-3B4F-524C-A32D8B9CE1DB}"/>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459767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82A20-EEAB-AAF9-1C62-20408AE4816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886417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92F41-9FD5-5623-CE7A-65E7ADB40FB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903864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61C144-AA4C-1F92-A186-7295550D1EE5}"/>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139880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BCCDE6-D6E6-0D9A-793F-3CC08AC4C3D9}"/>
              </a:ext>
            </a:extLst>
          </p:cNvPr>
          <p:cNvSpPr>
            <a:spLocks noGrp="1"/>
          </p:cNvSpPr>
          <p:nvPr>
            <p:ph type="title"/>
          </p:nvPr>
        </p:nvSpPr>
        <p:spPr>
          <a:xfrm>
            <a:off x="838199" y="548464"/>
            <a:ext cx="3807187" cy="2228074"/>
          </a:xfrm>
        </p:spPr>
        <p:txBody>
          <a:bodyPr>
            <a:normAutofit/>
          </a:bodyPr>
          <a:lstStyle/>
          <a:p>
            <a:r>
              <a:rPr lang="en-US" sz="4000" dirty="0"/>
              <a:t>Regulation of Gene Expression</a:t>
            </a:r>
          </a:p>
        </p:txBody>
      </p:sp>
      <p:sp>
        <p:nvSpPr>
          <p:cNvPr id="3" name="Content Placeholder 2">
            <a:extLst>
              <a:ext uri="{FF2B5EF4-FFF2-40B4-BE49-F238E27FC236}">
                <a16:creationId xmlns:a16="http://schemas.microsoft.com/office/drawing/2014/main" id="{F6E7804C-8023-92D4-7565-B5D9EF7F8F7E}"/>
              </a:ext>
            </a:extLst>
          </p:cNvPr>
          <p:cNvSpPr>
            <a:spLocks noGrp="1"/>
          </p:cNvSpPr>
          <p:nvPr>
            <p:ph idx="1"/>
          </p:nvPr>
        </p:nvSpPr>
        <p:spPr>
          <a:xfrm>
            <a:off x="381740" y="2962279"/>
            <a:ext cx="4625597" cy="3143241"/>
          </a:xfrm>
        </p:spPr>
        <p:txBody>
          <a:bodyPr>
            <a:normAutofit/>
          </a:bodyPr>
          <a:lstStyle/>
          <a:p>
            <a:r>
              <a:rPr lang="en-US" sz="2400" dirty="0"/>
              <a:t>About 2% of our genome encode instructions for protein synthesis (genes)</a:t>
            </a:r>
          </a:p>
          <a:p>
            <a:r>
              <a:rPr lang="en-US" sz="2400" dirty="0"/>
              <a:t>The rest is made up of non-coding regions</a:t>
            </a:r>
          </a:p>
          <a:p>
            <a:pPr lvl="1"/>
            <a:r>
              <a:rPr lang="en-US" sz="2000" dirty="0"/>
              <a:t>Structural</a:t>
            </a:r>
          </a:p>
          <a:p>
            <a:pPr lvl="1"/>
            <a:r>
              <a:rPr lang="en-US" sz="2000" dirty="0"/>
              <a:t>Regulate gene expression</a:t>
            </a:r>
          </a:p>
        </p:txBody>
      </p:sp>
      <p:pic>
        <p:nvPicPr>
          <p:cNvPr id="5" name="homer light switch">
            <a:hlinkClick r:id="" action="ppaction://media"/>
            <a:extLst>
              <a:ext uri="{FF2B5EF4-FFF2-40B4-BE49-F238E27FC236}">
                <a16:creationId xmlns:a16="http://schemas.microsoft.com/office/drawing/2014/main" id="{F89D59E6-A14A-EF14-7042-88030593CE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0" y="1861508"/>
            <a:ext cx="5368506" cy="4093486"/>
          </a:xfrm>
          <a:prstGeom prst="rect">
            <a:avLst/>
          </a:prstGeom>
        </p:spPr>
      </p:pic>
    </p:spTree>
    <p:extLst>
      <p:ext uri="{BB962C8B-B14F-4D97-AF65-F5344CB8AC3E}">
        <p14:creationId xmlns:p14="http://schemas.microsoft.com/office/powerpoint/2010/main" val="417491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3">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C51885-F6D6-1EA0-AF2D-2DDD1B764CA7}"/>
              </a:ext>
            </a:extLst>
          </p:cNvPr>
          <p:cNvSpPr>
            <a:spLocks noGrp="1"/>
          </p:cNvSpPr>
          <p:nvPr>
            <p:ph type="title"/>
          </p:nvPr>
        </p:nvSpPr>
        <p:spPr>
          <a:xfrm>
            <a:off x="7631933" y="365125"/>
            <a:ext cx="3952071" cy="5530319"/>
          </a:xfrm>
        </p:spPr>
        <p:txBody>
          <a:bodyPr vert="horz" lIns="91440" tIns="45720" rIns="91440" bIns="45720" rtlCol="0" anchor="ctr">
            <a:normAutofit/>
          </a:bodyPr>
          <a:lstStyle/>
          <a:p>
            <a:r>
              <a:rPr lang="en-US" sz="4800" dirty="0"/>
              <a:t>How do our cells have the same DNA but have different structures and functions?</a:t>
            </a:r>
          </a:p>
        </p:txBody>
      </p:sp>
      <p:pic>
        <p:nvPicPr>
          <p:cNvPr id="9" name="Picture 8" descr="Confused Bee">
            <a:extLst>
              <a:ext uri="{FF2B5EF4-FFF2-40B4-BE49-F238E27FC236}">
                <a16:creationId xmlns:a16="http://schemas.microsoft.com/office/drawing/2014/main" id="{D328B68E-86B8-9BCD-F566-1A06CA2C5811}"/>
              </a:ext>
            </a:extLst>
          </p:cNvPr>
          <p:cNvPicPr>
            <a:picLocks noChangeAspect="1"/>
          </p:cNvPicPr>
          <p:nvPr/>
        </p:nvPicPr>
        <p:blipFill rotWithShape="1">
          <a:blip r:embed="rId2">
            <a:extLst>
              <a:ext uri="{28A0092B-C50C-407E-A947-70E740481C1C}">
                <a14:useLocalDpi xmlns:a14="http://schemas.microsoft.com/office/drawing/2010/main" val="0"/>
              </a:ext>
            </a:extLst>
          </a:blip>
          <a:srcRect r="6" b="4604"/>
          <a:stretch/>
        </p:blipFill>
        <p:spPr>
          <a:xfrm>
            <a:off x="20" y="10"/>
            <a:ext cx="7188573" cy="6857990"/>
          </a:xfrm>
          <a:prstGeom prst="rect">
            <a:avLst/>
          </a:prstGeom>
        </p:spPr>
      </p:pic>
    </p:spTree>
    <p:extLst>
      <p:ext uri="{BB962C8B-B14F-4D97-AF65-F5344CB8AC3E}">
        <p14:creationId xmlns:p14="http://schemas.microsoft.com/office/powerpoint/2010/main" val="3602567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5" name="Rectangle 1434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9" name="Rectangle 2">
            <a:extLst>
              <a:ext uri="{FF2B5EF4-FFF2-40B4-BE49-F238E27FC236}">
                <a16:creationId xmlns:a16="http://schemas.microsoft.com/office/drawing/2014/main" id="{33570F27-4B11-4968-AEAE-0A7F06E5F9D9}"/>
              </a:ext>
            </a:extLst>
          </p:cNvPr>
          <p:cNvSpPr>
            <a:spLocks noGrp="1" noChangeArrowheads="1"/>
          </p:cNvSpPr>
          <p:nvPr>
            <p:ph type="title"/>
          </p:nvPr>
        </p:nvSpPr>
        <p:spPr>
          <a:xfrm>
            <a:off x="635000" y="640823"/>
            <a:ext cx="3418659" cy="5583148"/>
          </a:xfrm>
        </p:spPr>
        <p:txBody>
          <a:bodyPr anchor="ctr">
            <a:normAutofit/>
          </a:bodyPr>
          <a:lstStyle/>
          <a:p>
            <a:pPr eaLnBrk="1" hangingPunct="1"/>
            <a:r>
              <a:rPr lang="en-US" altLang="en-US" sz="4600" dirty="0">
                <a:ea typeface="ＭＳ Ｐゴシック" panose="020B0600070205080204" pitchFamily="34" charset="-128"/>
              </a:rPr>
              <a:t>Gene Expression—Is the Protein Produced?</a:t>
            </a:r>
          </a:p>
        </p:txBody>
      </p:sp>
      <p:sp>
        <p:nvSpPr>
          <p:cNvPr id="1434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4341" name="Rectangle 3">
            <a:extLst>
              <a:ext uri="{FF2B5EF4-FFF2-40B4-BE49-F238E27FC236}">
                <a16:creationId xmlns:a16="http://schemas.microsoft.com/office/drawing/2014/main" id="{FF431475-12D2-B8F4-6B44-E41C9C7B30BB}"/>
              </a:ext>
            </a:extLst>
          </p:cNvPr>
          <p:cNvGraphicFramePr>
            <a:graphicFrameLocks noGrp="1"/>
          </p:cNvGraphicFramePr>
          <p:nvPr>
            <p:ph idx="1"/>
            <p:extLst>
              <p:ext uri="{D42A27DB-BD31-4B8C-83A1-F6EECF244321}">
                <p14:modId xmlns:p14="http://schemas.microsoft.com/office/powerpoint/2010/main" val="144229838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9598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5" name="Rectangle 1434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9" name="Rectangle 2">
            <a:extLst>
              <a:ext uri="{FF2B5EF4-FFF2-40B4-BE49-F238E27FC236}">
                <a16:creationId xmlns:a16="http://schemas.microsoft.com/office/drawing/2014/main" id="{33570F27-4B11-4968-AEAE-0A7F06E5F9D9}"/>
              </a:ext>
            </a:extLst>
          </p:cNvPr>
          <p:cNvSpPr>
            <a:spLocks noGrp="1" noChangeArrowheads="1"/>
          </p:cNvSpPr>
          <p:nvPr>
            <p:ph type="title"/>
          </p:nvPr>
        </p:nvSpPr>
        <p:spPr>
          <a:xfrm>
            <a:off x="635000" y="640823"/>
            <a:ext cx="3418659" cy="5583148"/>
          </a:xfrm>
        </p:spPr>
        <p:txBody>
          <a:bodyPr anchor="ctr">
            <a:normAutofit/>
          </a:bodyPr>
          <a:lstStyle/>
          <a:p>
            <a:pPr eaLnBrk="1" hangingPunct="1"/>
            <a:r>
              <a:rPr lang="en-US" altLang="en-US" sz="4600" dirty="0">
                <a:ea typeface="ＭＳ Ｐゴシック" panose="020B0600070205080204" pitchFamily="34" charset="-128"/>
              </a:rPr>
              <a:t>Gene Expression—Is the Protein Produced?</a:t>
            </a:r>
          </a:p>
        </p:txBody>
      </p:sp>
      <p:sp>
        <p:nvSpPr>
          <p:cNvPr id="1434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4341" name="Rectangle 3">
            <a:extLst>
              <a:ext uri="{FF2B5EF4-FFF2-40B4-BE49-F238E27FC236}">
                <a16:creationId xmlns:a16="http://schemas.microsoft.com/office/drawing/2014/main" id="{FF431475-12D2-B8F4-6B44-E41C9C7B30BB}"/>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Up 1">
            <a:extLst>
              <a:ext uri="{FF2B5EF4-FFF2-40B4-BE49-F238E27FC236}">
                <a16:creationId xmlns:a16="http://schemas.microsoft.com/office/drawing/2014/main" id="{43D5F3D9-10C7-EFC9-336D-28A789CDECE4}"/>
              </a:ext>
            </a:extLst>
          </p:cNvPr>
          <p:cNvSpPr/>
          <p:nvPr/>
        </p:nvSpPr>
        <p:spPr>
          <a:xfrm>
            <a:off x="10972802" y="2919688"/>
            <a:ext cx="484632" cy="978408"/>
          </a:xfrm>
          <a:prstGeom prst="upArrow">
            <a:avLst/>
          </a:prstGeom>
          <a:solidFill>
            <a:srgbClr val="F3A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456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Central Dogma of Molecular Biology</a:t>
            </a:r>
          </a:p>
        </p:txBody>
      </p:sp>
      <p:graphicFrame>
        <p:nvGraphicFramePr>
          <p:cNvPr id="10" name="Content Placeholder 2">
            <a:extLst>
              <a:ext uri="{FF2B5EF4-FFF2-40B4-BE49-F238E27FC236}">
                <a16:creationId xmlns:a16="http://schemas.microsoft.com/office/drawing/2014/main" id="{2BD4B7F6-59D7-9ED2-0B4C-287E85E6D032}"/>
              </a:ext>
            </a:extLst>
          </p:cNvPr>
          <p:cNvGraphicFramePr>
            <a:graphicFrameLocks noGrp="1"/>
          </p:cNvGraphicFramePr>
          <p:nvPr>
            <p:ph idx="1"/>
          </p:nvPr>
        </p:nvGraphicFramePr>
        <p:xfrm>
          <a:off x="838200" y="1574310"/>
          <a:ext cx="7607531" cy="4934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Image result for central dogma theory of molecular biology">
            <a:extLst>
              <a:ext uri="{FF2B5EF4-FFF2-40B4-BE49-F238E27FC236}">
                <a16:creationId xmlns:a16="http://schemas.microsoft.com/office/drawing/2014/main" id="{880B5C3E-C92C-4448-BC1C-09E0942EB3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6866" y="525876"/>
            <a:ext cx="3967838" cy="633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738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5" name="Rectangle 1434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9" name="Rectangle 2">
            <a:extLst>
              <a:ext uri="{FF2B5EF4-FFF2-40B4-BE49-F238E27FC236}">
                <a16:creationId xmlns:a16="http://schemas.microsoft.com/office/drawing/2014/main" id="{33570F27-4B11-4968-AEAE-0A7F06E5F9D9}"/>
              </a:ext>
            </a:extLst>
          </p:cNvPr>
          <p:cNvSpPr>
            <a:spLocks noGrp="1" noChangeArrowheads="1"/>
          </p:cNvSpPr>
          <p:nvPr>
            <p:ph type="title"/>
          </p:nvPr>
        </p:nvSpPr>
        <p:spPr>
          <a:xfrm>
            <a:off x="635000" y="640823"/>
            <a:ext cx="3418659" cy="5583148"/>
          </a:xfrm>
        </p:spPr>
        <p:txBody>
          <a:bodyPr anchor="ctr">
            <a:normAutofit/>
          </a:bodyPr>
          <a:lstStyle/>
          <a:p>
            <a:pPr eaLnBrk="1" hangingPunct="1"/>
            <a:r>
              <a:rPr lang="en-US" altLang="en-US" sz="4600" dirty="0">
                <a:ea typeface="ＭＳ Ｐゴシック" panose="020B0600070205080204" pitchFamily="34" charset="-128"/>
              </a:rPr>
              <a:t>Gene Expression—Is the Protein Produced?</a:t>
            </a:r>
          </a:p>
        </p:txBody>
      </p:sp>
      <p:sp>
        <p:nvSpPr>
          <p:cNvPr id="1434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4341" name="Rectangle 3">
            <a:extLst>
              <a:ext uri="{FF2B5EF4-FFF2-40B4-BE49-F238E27FC236}">
                <a16:creationId xmlns:a16="http://schemas.microsoft.com/office/drawing/2014/main" id="{FF431475-12D2-B8F4-6B44-E41C9C7B30BB}"/>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Up 1">
            <a:extLst>
              <a:ext uri="{FF2B5EF4-FFF2-40B4-BE49-F238E27FC236}">
                <a16:creationId xmlns:a16="http://schemas.microsoft.com/office/drawing/2014/main" id="{43D5F3D9-10C7-EFC9-336D-28A789CDECE4}"/>
              </a:ext>
            </a:extLst>
          </p:cNvPr>
          <p:cNvSpPr/>
          <p:nvPr/>
        </p:nvSpPr>
        <p:spPr>
          <a:xfrm>
            <a:off x="10972802" y="2919688"/>
            <a:ext cx="484632" cy="978408"/>
          </a:xfrm>
          <a:prstGeom prst="upArrow">
            <a:avLst/>
          </a:prstGeom>
          <a:solidFill>
            <a:srgbClr val="F3A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Down 2">
            <a:extLst>
              <a:ext uri="{FF2B5EF4-FFF2-40B4-BE49-F238E27FC236}">
                <a16:creationId xmlns:a16="http://schemas.microsoft.com/office/drawing/2014/main" id="{A67A9B38-11BD-5AB2-79F5-52EEF26BF14B}"/>
              </a:ext>
            </a:extLst>
          </p:cNvPr>
          <p:cNvSpPr/>
          <p:nvPr/>
        </p:nvSpPr>
        <p:spPr>
          <a:xfrm>
            <a:off x="10969163" y="4049714"/>
            <a:ext cx="484632" cy="978408"/>
          </a:xfrm>
          <a:prstGeom prst="downArrow">
            <a:avLst/>
          </a:prstGeom>
          <a:solidFill>
            <a:srgbClr val="F3A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9398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39128" y="638089"/>
            <a:ext cx="4818888" cy="1476801"/>
          </a:xfrm>
        </p:spPr>
        <p:txBody>
          <a:bodyPr anchor="b">
            <a:normAutofit/>
          </a:bodyPr>
          <a:lstStyle/>
          <a:p>
            <a:r>
              <a:rPr lang="en-US" sz="5400" dirty="0"/>
              <a:t>Epigenetics</a:t>
            </a:r>
          </a:p>
        </p:txBody>
      </p:sp>
      <p:pic>
        <p:nvPicPr>
          <p:cNvPr id="4" name="Picture 3" descr="Diagram&#10;&#10;Description automatically generated">
            <a:extLst>
              <a:ext uri="{FF2B5EF4-FFF2-40B4-BE49-F238E27FC236}">
                <a16:creationId xmlns:a16="http://schemas.microsoft.com/office/drawing/2014/main" id="{BDF2B8E1-D4AC-5BC5-0B4B-E68954AC23DA}"/>
              </a:ext>
            </a:extLst>
          </p:cNvPr>
          <p:cNvPicPr>
            <a:picLocks noChangeAspect="1"/>
          </p:cNvPicPr>
          <p:nvPr/>
        </p:nvPicPr>
        <p:blipFill>
          <a:blip r:embed="rId2"/>
          <a:stretch>
            <a:fillRect/>
          </a:stretch>
        </p:blipFill>
        <p:spPr>
          <a:xfrm>
            <a:off x="630936" y="1825429"/>
            <a:ext cx="5458968" cy="3207142"/>
          </a:xfrm>
          <a:prstGeom prst="rect">
            <a:avLst/>
          </a:prstGeom>
        </p:spPr>
      </p:pic>
      <p:sp>
        <p:nvSpPr>
          <p:cNvPr id="14"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739128" y="2664886"/>
            <a:ext cx="4818888" cy="3550789"/>
          </a:xfrm>
        </p:spPr>
        <p:txBody>
          <a:bodyPr anchor="t">
            <a:normAutofit/>
          </a:bodyPr>
          <a:lstStyle/>
          <a:p>
            <a:r>
              <a:rPr lang="en-US" sz="2200" dirty="0"/>
              <a:t>Changes in gene expression caused by mechanisms </a:t>
            </a:r>
            <a:r>
              <a:rPr lang="en-US" sz="2200" u="sng" dirty="0"/>
              <a:t>OTHER THAN</a:t>
            </a:r>
            <a:r>
              <a:rPr lang="en-US" sz="2200" dirty="0"/>
              <a:t> changes in DNA sequence</a:t>
            </a:r>
          </a:p>
          <a:p>
            <a:pPr marL="0" indent="0">
              <a:buNone/>
            </a:pPr>
            <a:endParaRPr lang="en-US" sz="2200" dirty="0"/>
          </a:p>
        </p:txBody>
      </p:sp>
    </p:spTree>
    <p:extLst>
      <p:ext uri="{BB962C8B-B14F-4D97-AF65-F5344CB8AC3E}">
        <p14:creationId xmlns:p14="http://schemas.microsoft.com/office/powerpoint/2010/main" val="61693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39128" y="638089"/>
            <a:ext cx="4818888" cy="1476801"/>
          </a:xfrm>
        </p:spPr>
        <p:txBody>
          <a:bodyPr anchor="b">
            <a:normAutofit/>
          </a:bodyPr>
          <a:lstStyle/>
          <a:p>
            <a:r>
              <a:rPr lang="en-US" sz="5400" dirty="0"/>
              <a:t>Epigenetics</a:t>
            </a:r>
          </a:p>
        </p:txBody>
      </p:sp>
      <p:pic>
        <p:nvPicPr>
          <p:cNvPr id="4" name="Picture 3" descr="Diagram&#10;&#10;Description automatically generated">
            <a:extLst>
              <a:ext uri="{FF2B5EF4-FFF2-40B4-BE49-F238E27FC236}">
                <a16:creationId xmlns:a16="http://schemas.microsoft.com/office/drawing/2014/main" id="{BDF2B8E1-D4AC-5BC5-0B4B-E68954AC23DA}"/>
              </a:ext>
            </a:extLst>
          </p:cNvPr>
          <p:cNvPicPr>
            <a:picLocks noChangeAspect="1"/>
          </p:cNvPicPr>
          <p:nvPr/>
        </p:nvPicPr>
        <p:blipFill>
          <a:blip r:embed="rId2"/>
          <a:stretch>
            <a:fillRect/>
          </a:stretch>
        </p:blipFill>
        <p:spPr>
          <a:xfrm>
            <a:off x="630936" y="1825429"/>
            <a:ext cx="5458968" cy="3207142"/>
          </a:xfrm>
          <a:prstGeom prst="rect">
            <a:avLst/>
          </a:prstGeom>
        </p:spPr>
      </p:pic>
      <p:sp>
        <p:nvSpPr>
          <p:cNvPr id="14"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739128" y="2664886"/>
            <a:ext cx="4818888" cy="3550789"/>
          </a:xfrm>
        </p:spPr>
        <p:txBody>
          <a:bodyPr anchor="t">
            <a:normAutofit/>
          </a:bodyPr>
          <a:lstStyle/>
          <a:p>
            <a:r>
              <a:rPr lang="en-US" sz="2200" dirty="0"/>
              <a:t>Changes in gene expression caused by mechanisms </a:t>
            </a:r>
            <a:r>
              <a:rPr lang="en-US" sz="2200" u="sng" dirty="0"/>
              <a:t>OTHER THAN</a:t>
            </a:r>
            <a:r>
              <a:rPr lang="en-US" sz="2200" dirty="0"/>
              <a:t> changes in DNA sequence</a:t>
            </a:r>
          </a:p>
          <a:p>
            <a:r>
              <a:rPr lang="en-US" sz="2200" dirty="0"/>
              <a:t>Maintained in successive mitotic cell divisions</a:t>
            </a:r>
          </a:p>
          <a:p>
            <a:pPr marL="0" indent="0">
              <a:buNone/>
            </a:pPr>
            <a:endParaRPr lang="en-US" sz="2200" dirty="0"/>
          </a:p>
        </p:txBody>
      </p:sp>
    </p:spTree>
    <p:extLst>
      <p:ext uri="{BB962C8B-B14F-4D97-AF65-F5344CB8AC3E}">
        <p14:creationId xmlns:p14="http://schemas.microsoft.com/office/powerpoint/2010/main" val="3651722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39128" y="638089"/>
            <a:ext cx="4818888" cy="1476801"/>
          </a:xfrm>
        </p:spPr>
        <p:txBody>
          <a:bodyPr anchor="b">
            <a:normAutofit/>
          </a:bodyPr>
          <a:lstStyle/>
          <a:p>
            <a:r>
              <a:rPr lang="en-US" sz="5400" dirty="0"/>
              <a:t>Epigenetics</a:t>
            </a:r>
          </a:p>
        </p:txBody>
      </p:sp>
      <p:pic>
        <p:nvPicPr>
          <p:cNvPr id="4" name="Picture 3" descr="Diagram&#10;&#10;Description automatically generated">
            <a:extLst>
              <a:ext uri="{FF2B5EF4-FFF2-40B4-BE49-F238E27FC236}">
                <a16:creationId xmlns:a16="http://schemas.microsoft.com/office/drawing/2014/main" id="{BDF2B8E1-D4AC-5BC5-0B4B-E68954AC23DA}"/>
              </a:ext>
            </a:extLst>
          </p:cNvPr>
          <p:cNvPicPr>
            <a:picLocks noChangeAspect="1"/>
          </p:cNvPicPr>
          <p:nvPr/>
        </p:nvPicPr>
        <p:blipFill>
          <a:blip r:embed="rId2"/>
          <a:stretch>
            <a:fillRect/>
          </a:stretch>
        </p:blipFill>
        <p:spPr>
          <a:xfrm>
            <a:off x="630936" y="1825429"/>
            <a:ext cx="5458968" cy="3207142"/>
          </a:xfrm>
          <a:prstGeom prst="rect">
            <a:avLst/>
          </a:prstGeom>
        </p:spPr>
      </p:pic>
      <p:sp>
        <p:nvSpPr>
          <p:cNvPr id="14"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739128" y="2664886"/>
            <a:ext cx="4818888" cy="3550789"/>
          </a:xfrm>
        </p:spPr>
        <p:txBody>
          <a:bodyPr anchor="t">
            <a:normAutofit/>
          </a:bodyPr>
          <a:lstStyle/>
          <a:p>
            <a:r>
              <a:rPr lang="en-US" sz="2200" dirty="0"/>
              <a:t>Changes in gene expression caused by mechanisms </a:t>
            </a:r>
            <a:r>
              <a:rPr lang="en-US" sz="2200" u="sng" dirty="0"/>
              <a:t>OTHER THAN</a:t>
            </a:r>
            <a:r>
              <a:rPr lang="en-US" sz="2200" dirty="0"/>
              <a:t> changes in DNA sequence</a:t>
            </a:r>
          </a:p>
          <a:p>
            <a:r>
              <a:rPr lang="en-US" sz="2200" dirty="0"/>
              <a:t>Maintained in successive mitotic cell divisions</a:t>
            </a:r>
          </a:p>
          <a:p>
            <a:r>
              <a:rPr lang="en-US" sz="2200" dirty="0"/>
              <a:t>Can be modified through environmental factors (diet, chemical exposure)</a:t>
            </a:r>
          </a:p>
          <a:p>
            <a:pPr marL="0" indent="0">
              <a:buNone/>
            </a:pPr>
            <a:endParaRPr lang="en-US" sz="2200" dirty="0"/>
          </a:p>
        </p:txBody>
      </p:sp>
    </p:spTree>
    <p:extLst>
      <p:ext uri="{BB962C8B-B14F-4D97-AF65-F5344CB8AC3E}">
        <p14:creationId xmlns:p14="http://schemas.microsoft.com/office/powerpoint/2010/main" val="1013985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936" y="639520"/>
            <a:ext cx="3429000" cy="1719072"/>
          </a:xfrm>
        </p:spPr>
        <p:txBody>
          <a:bodyPr vert="horz" lIns="91440" tIns="45720" rIns="91440" bIns="45720" rtlCol="0" anchor="b">
            <a:normAutofit/>
          </a:bodyPr>
          <a:lstStyle/>
          <a:p>
            <a:r>
              <a:rPr lang="en-US" sz="4600" kern="1200" dirty="0">
                <a:solidFill>
                  <a:schemeClr val="tx1"/>
                </a:solidFill>
                <a:latin typeface="+mj-lt"/>
                <a:ea typeface="+mj-ea"/>
                <a:cs typeface="+mj-cs"/>
              </a:rPr>
              <a:t>Epigenetic Modifications</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dirty="0"/>
              <a:t>Epigenetic modifications control access to DNA and sites of transcription</a:t>
            </a:r>
          </a:p>
          <a:p>
            <a:pPr>
              <a:lnSpc>
                <a:spcPct val="90000"/>
              </a:lnSpc>
              <a:spcAft>
                <a:spcPts val="600"/>
              </a:spcAft>
            </a:pPr>
            <a:endParaRPr lang="en-US" sz="2200" dirty="0"/>
          </a:p>
        </p:txBody>
      </p:sp>
      <p:pic>
        <p:nvPicPr>
          <p:cNvPr id="4" name="Content Placeholder 3" descr="Diagram&#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4756102" y="640080"/>
            <a:ext cx="6700108" cy="5577840"/>
          </a:xfrm>
          <a:prstGeom prst="rect">
            <a:avLst/>
          </a:prstGeom>
        </p:spPr>
      </p:pic>
    </p:spTree>
    <p:extLst>
      <p:ext uri="{BB962C8B-B14F-4D97-AF65-F5344CB8AC3E}">
        <p14:creationId xmlns:p14="http://schemas.microsoft.com/office/powerpoint/2010/main" val="2657136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936" y="639520"/>
            <a:ext cx="3429000" cy="1719072"/>
          </a:xfrm>
        </p:spPr>
        <p:txBody>
          <a:bodyPr vert="horz" lIns="91440" tIns="45720" rIns="91440" bIns="45720" rtlCol="0" anchor="b">
            <a:normAutofit/>
          </a:bodyPr>
          <a:lstStyle/>
          <a:p>
            <a:r>
              <a:rPr lang="en-US" sz="4600" kern="1200" dirty="0">
                <a:solidFill>
                  <a:schemeClr val="tx1"/>
                </a:solidFill>
                <a:latin typeface="+mj-lt"/>
                <a:ea typeface="+mj-ea"/>
                <a:cs typeface="+mj-cs"/>
              </a:rPr>
              <a:t>Epigenetic Modifications</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dirty="0"/>
              <a:t>DNA methylation</a:t>
            </a:r>
          </a:p>
          <a:p>
            <a:pPr indent="-228600">
              <a:lnSpc>
                <a:spcPct val="90000"/>
              </a:lnSpc>
              <a:spcAft>
                <a:spcPts val="600"/>
              </a:spcAft>
              <a:buFont typeface="Arial" panose="020B0604020202020204" pitchFamily="34" charset="0"/>
              <a:buChar char="•"/>
            </a:pPr>
            <a:r>
              <a:rPr lang="en-US" sz="2200" dirty="0"/>
              <a:t>Histone modifications</a:t>
            </a:r>
          </a:p>
          <a:p>
            <a:pPr indent="-228600">
              <a:lnSpc>
                <a:spcPct val="90000"/>
              </a:lnSpc>
              <a:spcAft>
                <a:spcPts val="600"/>
              </a:spcAft>
              <a:buFont typeface="Arial" panose="020B0604020202020204" pitchFamily="34" charset="0"/>
              <a:buChar char="•"/>
            </a:pPr>
            <a:r>
              <a:rPr lang="en-US" sz="2200" dirty="0"/>
              <a:t>RNA-based mechanisms</a:t>
            </a:r>
          </a:p>
          <a:p>
            <a:pPr>
              <a:lnSpc>
                <a:spcPct val="90000"/>
              </a:lnSpc>
              <a:spcAft>
                <a:spcPts val="600"/>
              </a:spcAft>
            </a:pPr>
            <a:endParaRPr lang="en-US" sz="2200" dirty="0"/>
          </a:p>
        </p:txBody>
      </p:sp>
      <p:pic>
        <p:nvPicPr>
          <p:cNvPr id="4" name="Content Placeholder 3" descr="Diagram&#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4756102" y="640080"/>
            <a:ext cx="6700108" cy="5577840"/>
          </a:xfrm>
          <a:prstGeom prst="rect">
            <a:avLst/>
          </a:prstGeom>
        </p:spPr>
      </p:pic>
    </p:spTree>
    <p:extLst>
      <p:ext uri="{BB962C8B-B14F-4D97-AF65-F5344CB8AC3E}">
        <p14:creationId xmlns:p14="http://schemas.microsoft.com/office/powerpoint/2010/main" val="3004536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0EA2C8-A543-CA9C-05EC-A862C997ECB4}"/>
              </a:ext>
            </a:extLst>
          </p:cNvPr>
          <p:cNvSpPr>
            <a:spLocks noGrp="1"/>
          </p:cNvSpPr>
          <p:nvPr>
            <p:ph type="title"/>
          </p:nvPr>
        </p:nvSpPr>
        <p:spPr>
          <a:xfrm>
            <a:off x="572493" y="238539"/>
            <a:ext cx="11047013" cy="1434415"/>
          </a:xfrm>
        </p:spPr>
        <p:txBody>
          <a:bodyPr anchor="b">
            <a:normAutofit/>
          </a:bodyPr>
          <a:lstStyle/>
          <a:p>
            <a:r>
              <a:rPr lang="en-US" sz="5400" dirty="0"/>
              <a:t>DNA Methylation</a:t>
            </a:r>
          </a:p>
        </p:txBody>
      </p:sp>
      <p:sp>
        <p:nvSpPr>
          <p:cNvPr id="1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http://www.ncc.go.jp/en/nccri/divisions/14carc/image/14carc001_1a.gif">
            <a:extLst>
              <a:ext uri="{FF2B5EF4-FFF2-40B4-BE49-F238E27FC236}">
                <a16:creationId xmlns:a16="http://schemas.microsoft.com/office/drawing/2014/main" id="{381A3EA7-421E-211E-EE19-CD5E1E0656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 r="5" b="130"/>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9AAA96A-C8A6-3FA0-9808-580E926FA43B}"/>
              </a:ext>
            </a:extLst>
          </p:cNvPr>
          <p:cNvSpPr>
            <a:spLocks noGrp="1"/>
          </p:cNvSpPr>
          <p:nvPr>
            <p:ph idx="1"/>
          </p:nvPr>
        </p:nvSpPr>
        <p:spPr>
          <a:xfrm>
            <a:off x="4905955" y="2071316"/>
            <a:ext cx="6713552" cy="4114800"/>
          </a:xfrm>
        </p:spPr>
        <p:txBody>
          <a:bodyPr anchor="t">
            <a:normAutofit/>
          </a:bodyPr>
          <a:lstStyle/>
          <a:p>
            <a:r>
              <a:rPr lang="en-US" b="0" i="0" dirty="0">
                <a:effectLst/>
              </a:rPr>
              <a:t>Addition of a methyl group to DNA.</a:t>
            </a:r>
          </a:p>
          <a:p>
            <a:r>
              <a:rPr lang="en-US" b="0" i="0" dirty="0">
                <a:effectLst/>
              </a:rPr>
              <a:t> </a:t>
            </a:r>
            <a:r>
              <a:rPr lang="en-US" dirty="0"/>
              <a:t>Methylation usually in </a:t>
            </a:r>
            <a:r>
              <a:rPr lang="en-US" b="0" i="0" dirty="0">
                <a:effectLst/>
              </a:rPr>
              <a:t>specific places on the DNA, where it blocks the proteins that attach to DNA to “read” the gene. </a:t>
            </a:r>
          </a:p>
          <a:p>
            <a:r>
              <a:rPr lang="en-US" b="0" i="0" dirty="0">
                <a:effectLst/>
              </a:rPr>
              <a:t>Reversed through demethylation. </a:t>
            </a:r>
          </a:p>
          <a:p>
            <a:r>
              <a:rPr lang="en-US" b="0" i="0" dirty="0">
                <a:effectLst/>
              </a:rPr>
              <a:t>Typically, methylation turns genes “off” and demethylation turns genes “on.”</a:t>
            </a:r>
            <a:endParaRPr lang="en-US" dirty="0"/>
          </a:p>
        </p:txBody>
      </p:sp>
    </p:spTree>
    <p:extLst>
      <p:ext uri="{BB962C8B-B14F-4D97-AF65-F5344CB8AC3E}">
        <p14:creationId xmlns:p14="http://schemas.microsoft.com/office/powerpoint/2010/main" val="2541086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A88439-EB24-D304-3D4F-6BB8064C9FED}"/>
              </a:ext>
            </a:extLst>
          </p:cNvPr>
          <p:cNvSpPr>
            <a:spLocks noGrp="1"/>
          </p:cNvSpPr>
          <p:nvPr>
            <p:ph type="title"/>
          </p:nvPr>
        </p:nvSpPr>
        <p:spPr>
          <a:xfrm>
            <a:off x="6739128" y="638089"/>
            <a:ext cx="4818888" cy="1476801"/>
          </a:xfrm>
        </p:spPr>
        <p:txBody>
          <a:bodyPr anchor="b">
            <a:normAutofit/>
          </a:bodyPr>
          <a:lstStyle/>
          <a:p>
            <a:r>
              <a:rPr lang="en-US" sz="5000" dirty="0"/>
              <a:t>Histone Modifications</a:t>
            </a:r>
          </a:p>
        </p:txBody>
      </p:sp>
      <p:pic>
        <p:nvPicPr>
          <p:cNvPr id="4" name="Picture 3" descr="Diagram&#10;&#10;Description automatically generated">
            <a:extLst>
              <a:ext uri="{FF2B5EF4-FFF2-40B4-BE49-F238E27FC236}">
                <a16:creationId xmlns:a16="http://schemas.microsoft.com/office/drawing/2014/main" id="{5E02B811-82F9-3CF7-E6F1-4339DE284C06}"/>
              </a:ext>
            </a:extLst>
          </p:cNvPr>
          <p:cNvPicPr>
            <a:picLocks noChangeAspect="1"/>
          </p:cNvPicPr>
          <p:nvPr/>
        </p:nvPicPr>
        <p:blipFill>
          <a:blip r:embed="rId2"/>
          <a:stretch>
            <a:fillRect/>
          </a:stretch>
        </p:blipFill>
        <p:spPr>
          <a:xfrm>
            <a:off x="324612" y="1675919"/>
            <a:ext cx="6089904" cy="3836639"/>
          </a:xfrm>
          <a:prstGeom prst="rect">
            <a:avLst/>
          </a:prstGeom>
        </p:spPr>
      </p:pic>
      <p:sp>
        <p:nvSpPr>
          <p:cNvPr id="20"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9B9F8A8-4EA0-1DF2-BDE7-88BEAFE9DA37}"/>
              </a:ext>
            </a:extLst>
          </p:cNvPr>
          <p:cNvSpPr>
            <a:spLocks noGrp="1"/>
          </p:cNvSpPr>
          <p:nvPr>
            <p:ph idx="1"/>
          </p:nvPr>
        </p:nvSpPr>
        <p:spPr>
          <a:xfrm>
            <a:off x="6507332" y="2664886"/>
            <a:ext cx="5282214" cy="3550789"/>
          </a:xfrm>
        </p:spPr>
        <p:txBody>
          <a:bodyPr anchor="t">
            <a:normAutofit/>
          </a:bodyPr>
          <a:lstStyle/>
          <a:p>
            <a:r>
              <a:rPr lang="en-US" b="0" i="0" dirty="0">
                <a:effectLst/>
                <a:ea typeface="Open Sans" panose="020B0606030504020204" pitchFamily="34" charset="0"/>
                <a:cs typeface="Open Sans" panose="020B0606030504020204" pitchFamily="34" charset="0"/>
              </a:rPr>
              <a:t>DNA wrapped tightly around histones cannot be accessed </a:t>
            </a:r>
          </a:p>
          <a:p>
            <a:r>
              <a:rPr lang="en-US" b="0" i="0" dirty="0">
                <a:effectLst/>
                <a:ea typeface="Open Sans" panose="020B0606030504020204" pitchFamily="34" charset="0"/>
                <a:cs typeface="Open Sans" panose="020B0606030504020204" pitchFamily="34" charset="0"/>
              </a:rPr>
              <a:t>Chemical groups can be added or removed from histones and change whether a gene is unwrapped or wrapped</a:t>
            </a:r>
          </a:p>
          <a:p>
            <a:pPr lvl="1"/>
            <a:r>
              <a:rPr lang="en-US" b="0" i="0" dirty="0">
                <a:effectLst/>
                <a:ea typeface="Open Sans" panose="020B0606030504020204" pitchFamily="34" charset="0"/>
                <a:cs typeface="Open Sans" panose="020B0606030504020204" pitchFamily="34" charset="0"/>
              </a:rPr>
              <a:t>ON or </a:t>
            </a:r>
            <a:r>
              <a:rPr lang="en-US" dirty="0">
                <a:ea typeface="Open Sans" panose="020B0606030504020204" pitchFamily="34" charset="0"/>
                <a:cs typeface="Open Sans" panose="020B0606030504020204" pitchFamily="34" charset="0"/>
              </a:rPr>
              <a:t>OFF</a:t>
            </a:r>
          </a:p>
        </p:txBody>
      </p:sp>
    </p:spTree>
    <p:extLst>
      <p:ext uri="{BB962C8B-B14F-4D97-AF65-F5344CB8AC3E}">
        <p14:creationId xmlns:p14="http://schemas.microsoft.com/office/powerpoint/2010/main" val="19760580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58D728-5D25-4432-E1B9-732BF6A3C975}"/>
              </a:ext>
            </a:extLst>
          </p:cNvPr>
          <p:cNvSpPr>
            <a:spLocks noGrp="1"/>
          </p:cNvSpPr>
          <p:nvPr>
            <p:ph type="title"/>
          </p:nvPr>
        </p:nvSpPr>
        <p:spPr>
          <a:xfrm>
            <a:off x="630936" y="640080"/>
            <a:ext cx="4818888" cy="1481328"/>
          </a:xfrm>
        </p:spPr>
        <p:txBody>
          <a:bodyPr anchor="b">
            <a:normAutofit/>
          </a:bodyPr>
          <a:lstStyle/>
          <a:p>
            <a:r>
              <a:rPr lang="en-US" sz="5400" dirty="0"/>
              <a:t>Non-coding RNA</a:t>
            </a:r>
          </a:p>
        </p:txBody>
      </p:sp>
      <p:sp>
        <p:nvSpPr>
          <p:cNvPr id="3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393C924-A37C-5F11-CC8E-7009DEB62879}"/>
              </a:ext>
            </a:extLst>
          </p:cNvPr>
          <p:cNvSpPr>
            <a:spLocks noGrp="1"/>
          </p:cNvSpPr>
          <p:nvPr>
            <p:ph idx="1"/>
          </p:nvPr>
        </p:nvSpPr>
        <p:spPr>
          <a:xfrm>
            <a:off x="630936" y="2660904"/>
            <a:ext cx="4818888" cy="3547872"/>
          </a:xfrm>
        </p:spPr>
        <p:txBody>
          <a:bodyPr anchor="t">
            <a:normAutofit/>
          </a:bodyPr>
          <a:lstStyle/>
          <a:p>
            <a:r>
              <a:rPr lang="en-US" sz="2200" dirty="0"/>
              <a:t>Coding RNA is used to make proteins. </a:t>
            </a:r>
          </a:p>
          <a:p>
            <a:r>
              <a:rPr lang="en-US" sz="2200" dirty="0"/>
              <a:t>Non-coding RNA helps control gene expression</a:t>
            </a:r>
          </a:p>
          <a:p>
            <a:pPr lvl="1"/>
            <a:r>
              <a:rPr lang="en-US" sz="2200" dirty="0"/>
              <a:t>Helps to break down coding RNA</a:t>
            </a:r>
          </a:p>
          <a:p>
            <a:pPr lvl="1"/>
            <a:r>
              <a:rPr lang="en-US" sz="2200" dirty="0"/>
              <a:t>Recruit proteins to modify histones to turn genes on or off</a:t>
            </a:r>
          </a:p>
          <a:p>
            <a:pPr lvl="1"/>
            <a:endParaRPr lang="en-US" sz="2200" dirty="0"/>
          </a:p>
        </p:txBody>
      </p:sp>
      <p:pic>
        <p:nvPicPr>
          <p:cNvPr id="4" name="Picture 3">
            <a:extLst>
              <a:ext uri="{FF2B5EF4-FFF2-40B4-BE49-F238E27FC236}">
                <a16:creationId xmlns:a16="http://schemas.microsoft.com/office/drawing/2014/main" id="{C39F1A9F-355E-0717-ECB3-6EFA3003BF4D}"/>
              </a:ext>
            </a:extLst>
          </p:cNvPr>
          <p:cNvPicPr>
            <a:picLocks noChangeAspect="1"/>
          </p:cNvPicPr>
          <p:nvPr/>
        </p:nvPicPr>
        <p:blipFill rotWithShape="1">
          <a:blip r:embed="rId2"/>
          <a:srcRect t="14054" r="8220" b="23065"/>
          <a:stretch/>
        </p:blipFill>
        <p:spPr>
          <a:xfrm>
            <a:off x="5616870" y="2342877"/>
            <a:ext cx="6408083" cy="2469574"/>
          </a:xfrm>
          <a:prstGeom prst="rect">
            <a:avLst/>
          </a:prstGeom>
        </p:spPr>
      </p:pic>
    </p:spTree>
    <p:extLst>
      <p:ext uri="{BB962C8B-B14F-4D97-AF65-F5344CB8AC3E}">
        <p14:creationId xmlns:p14="http://schemas.microsoft.com/office/powerpoint/2010/main" val="2817776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540A-B03C-3380-721A-E02C626422E3}"/>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E9A01FEC-362F-2758-CB98-CC1BC382C2C2}"/>
              </a:ext>
            </a:extLst>
          </p:cNvPr>
          <p:cNvSpPr>
            <a:spLocks noGrp="1"/>
          </p:cNvSpPr>
          <p:nvPr>
            <p:ph idx="1"/>
          </p:nvPr>
        </p:nvSpPr>
        <p:spPr/>
        <p:txBody>
          <a:bodyPr/>
          <a:lstStyle/>
          <a:p>
            <a:pPr marL="0" indent="0">
              <a:buNone/>
            </a:pPr>
            <a:r>
              <a:rPr lang="en-US" b="1" dirty="0"/>
              <a:t>The Human Genome Project found that humans have only around 30,000 genes. Only about 2% of the genome encodes instructions for protein synthesis, while 50% consists of repeat sequences that do not encode proteins.</a:t>
            </a:r>
          </a:p>
          <a:p>
            <a:pPr marL="0" indent="0">
              <a:buNone/>
            </a:pPr>
            <a:endParaRPr lang="en-US" dirty="0"/>
          </a:p>
          <a:p>
            <a:pPr marL="0" indent="0">
              <a:buNone/>
            </a:pPr>
            <a:r>
              <a:rPr lang="en-US" dirty="0"/>
              <a:t>Use this information to explain how this small number of protein-encoding genes is able to produce the vast array of proteins needed for organ and structural development in the embryo as well as those needed for normal function of the body across the lifespan.</a:t>
            </a:r>
          </a:p>
        </p:txBody>
      </p:sp>
    </p:spTree>
    <p:extLst>
      <p:ext uri="{BB962C8B-B14F-4D97-AF65-F5344CB8AC3E}">
        <p14:creationId xmlns:p14="http://schemas.microsoft.com/office/powerpoint/2010/main" val="2334627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Central Dogma of Molecular Biology</a:t>
            </a:r>
          </a:p>
        </p:txBody>
      </p:sp>
      <p:graphicFrame>
        <p:nvGraphicFramePr>
          <p:cNvPr id="6" name="Content Placeholder 2">
            <a:extLst>
              <a:ext uri="{FF2B5EF4-FFF2-40B4-BE49-F238E27FC236}">
                <a16:creationId xmlns:a16="http://schemas.microsoft.com/office/drawing/2014/main" id="{D0812075-8B7B-8001-93E0-77EC966B2416}"/>
              </a:ext>
            </a:extLst>
          </p:cNvPr>
          <p:cNvGraphicFramePr>
            <a:graphicFrameLocks noGrp="1"/>
          </p:cNvGraphicFramePr>
          <p:nvPr>
            <p:ph idx="1"/>
          </p:nvPr>
        </p:nvGraphicFramePr>
        <p:xfrm>
          <a:off x="838200" y="1574310"/>
          <a:ext cx="7607531" cy="4934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Image result for central dogma theory of molecular biology">
            <a:extLst>
              <a:ext uri="{FF2B5EF4-FFF2-40B4-BE49-F238E27FC236}">
                <a16:creationId xmlns:a16="http://schemas.microsoft.com/office/drawing/2014/main" id="{880B5C3E-C92C-4448-BC1C-09E0942EB3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6866" y="525876"/>
            <a:ext cx="3967838" cy="633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2555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540A-B03C-3380-721A-E02C626422E3}"/>
              </a:ext>
            </a:extLst>
          </p:cNvPr>
          <p:cNvSpPr>
            <a:spLocks noGrp="1"/>
          </p:cNvSpPr>
          <p:nvPr>
            <p:ph type="title"/>
          </p:nvPr>
        </p:nvSpPr>
        <p:spPr/>
        <p:txBody>
          <a:bodyPr/>
          <a:lstStyle/>
          <a:p>
            <a:r>
              <a:rPr lang="en-US" dirty="0"/>
              <a:t>Discussion Suggested Answers</a:t>
            </a:r>
          </a:p>
        </p:txBody>
      </p:sp>
      <p:sp>
        <p:nvSpPr>
          <p:cNvPr id="3" name="Content Placeholder 2">
            <a:extLst>
              <a:ext uri="{FF2B5EF4-FFF2-40B4-BE49-F238E27FC236}">
                <a16:creationId xmlns:a16="http://schemas.microsoft.com/office/drawing/2014/main" id="{E9A01FEC-362F-2758-CB98-CC1BC382C2C2}"/>
              </a:ext>
            </a:extLst>
          </p:cNvPr>
          <p:cNvSpPr>
            <a:spLocks noGrp="1"/>
          </p:cNvSpPr>
          <p:nvPr>
            <p:ph idx="1"/>
          </p:nvPr>
        </p:nvSpPr>
        <p:spPr/>
        <p:txBody>
          <a:bodyPr>
            <a:normAutofit fontScale="85000" lnSpcReduction="20000"/>
          </a:bodyPr>
          <a:lstStyle/>
          <a:p>
            <a:pPr marL="0" indent="0">
              <a:buNone/>
            </a:pPr>
            <a:r>
              <a:rPr lang="en-US" dirty="0"/>
              <a:t>1. </a:t>
            </a:r>
            <a:r>
              <a:rPr lang="en-US" b="1" u="sng" dirty="0"/>
              <a:t>Control of gene expression</a:t>
            </a:r>
            <a:r>
              <a:rPr lang="en-US" dirty="0"/>
              <a:t> – during embryonic development, different genes are expressed or repressed at different times in order to control organ and structural development. Similarly, different genes are expressed or repressed in different tissues and at different times to allow normal function of the body in postnatal life. Not all genes will be expressed at all times.</a:t>
            </a:r>
          </a:p>
          <a:p>
            <a:pPr marL="0" indent="0">
              <a:buNone/>
            </a:pPr>
            <a:endParaRPr lang="en-US" dirty="0"/>
          </a:p>
          <a:p>
            <a:pPr marL="0" indent="0">
              <a:buNone/>
            </a:pPr>
            <a:r>
              <a:rPr lang="en-US" dirty="0"/>
              <a:t>2. </a:t>
            </a:r>
            <a:r>
              <a:rPr lang="en-US" b="1" u="sng" dirty="0"/>
              <a:t>mRNA splicing </a:t>
            </a:r>
            <a:r>
              <a:rPr lang="en-US" dirty="0"/>
              <a:t>– alternate splicing of mRNA allows the same DNA template to be used to make more than one protein, and so one gene can be used to create many different proteins.</a:t>
            </a:r>
          </a:p>
          <a:p>
            <a:pPr marL="0" indent="0">
              <a:buNone/>
            </a:pPr>
            <a:endParaRPr lang="en-US" dirty="0"/>
          </a:p>
          <a:p>
            <a:pPr marL="0" indent="0">
              <a:buNone/>
            </a:pPr>
            <a:r>
              <a:rPr lang="en-US" dirty="0"/>
              <a:t>3. </a:t>
            </a:r>
            <a:r>
              <a:rPr lang="en-US" b="1" u="sng" dirty="0"/>
              <a:t>Post-translational modifications </a:t>
            </a:r>
            <a:r>
              <a:rPr lang="en-US" dirty="0"/>
              <a:t>– other times, proteins may be modified after translation (i.e., by combining with other polypeptide chains, binding co-factors, or undergoing enzymatic modification), which will create a new and alternative protein product.</a:t>
            </a:r>
          </a:p>
          <a:p>
            <a:pPr marL="0" indent="0">
              <a:buNone/>
            </a:pPr>
            <a:endParaRPr lang="en-US" dirty="0"/>
          </a:p>
        </p:txBody>
      </p:sp>
    </p:spTree>
    <p:extLst>
      <p:ext uri="{BB962C8B-B14F-4D97-AF65-F5344CB8AC3E}">
        <p14:creationId xmlns:p14="http://schemas.microsoft.com/office/powerpoint/2010/main" val="1730131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D306-535C-E46E-EEDA-819683C538B0}"/>
              </a:ext>
            </a:extLst>
          </p:cNvPr>
          <p:cNvSpPr>
            <a:spLocks noGrp="1"/>
          </p:cNvSpPr>
          <p:nvPr>
            <p:ph type="title"/>
          </p:nvPr>
        </p:nvSpPr>
        <p:spPr>
          <a:xfrm>
            <a:off x="838200" y="18255"/>
            <a:ext cx="10515600" cy="1325563"/>
          </a:xfrm>
        </p:spPr>
        <p:txBody>
          <a:bodyPr vert="horz" lIns="91440" tIns="45720" rIns="91440" bIns="45720" rtlCol="0" anchor="ctr">
            <a:normAutofit/>
          </a:bodyPr>
          <a:lstStyle/>
          <a:p>
            <a:r>
              <a:rPr lang="en-US" sz="5200" kern="1200" dirty="0">
                <a:solidFill>
                  <a:schemeClr val="tx1"/>
                </a:solidFill>
                <a:latin typeface="+mj-lt"/>
                <a:ea typeface="+mj-ea"/>
                <a:cs typeface="+mj-cs"/>
              </a:rPr>
              <a:t>Mitosis – Duplication of Somatic Cells</a:t>
            </a:r>
          </a:p>
        </p:txBody>
      </p:sp>
      <p:pic>
        <p:nvPicPr>
          <p:cNvPr id="14338" name="Picture 2" descr=" Mitosis">
            <a:extLst>
              <a:ext uri="{FF2B5EF4-FFF2-40B4-BE49-F238E27FC236}">
                <a16:creationId xmlns:a16="http://schemas.microsoft.com/office/drawing/2014/main" id="{5458A5B9-BFF6-B28D-D1C4-99F7B3456E2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0861" y="1170723"/>
            <a:ext cx="9629347" cy="5416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912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0A6D-6227-EF0D-6C2E-59134BCE0E77}"/>
              </a:ext>
            </a:extLst>
          </p:cNvPr>
          <p:cNvSpPr>
            <a:spLocks noGrp="1"/>
          </p:cNvSpPr>
          <p:nvPr>
            <p:ph type="title"/>
          </p:nvPr>
        </p:nvSpPr>
        <p:spPr/>
        <p:txBody>
          <a:bodyPr/>
          <a:lstStyle/>
          <a:p>
            <a:endParaRPr lang="en-US" dirty="0"/>
          </a:p>
        </p:txBody>
      </p:sp>
      <p:pic>
        <p:nvPicPr>
          <p:cNvPr id="4" name="Online Media 3" title="Mitosis 3-D">
            <a:hlinkClick r:id="" action="ppaction://media"/>
            <a:extLst>
              <a:ext uri="{FF2B5EF4-FFF2-40B4-BE49-F238E27FC236}">
                <a16:creationId xmlns:a16="http://schemas.microsoft.com/office/drawing/2014/main" id="{AE912F2B-F691-2771-2BB2-030AB7B869D5}"/>
              </a:ext>
            </a:extLst>
          </p:cNvPr>
          <p:cNvPicPr>
            <a:picLocks noGrp="1" noRot="1" noChangeAspect="1"/>
          </p:cNvPicPr>
          <p:nvPr>
            <p:ph idx="1"/>
            <a:videoFile r:link="rId1"/>
          </p:nvPr>
        </p:nvPicPr>
        <p:blipFill>
          <a:blip r:embed="rId3"/>
          <a:stretch>
            <a:fillRect/>
          </a:stretch>
        </p:blipFill>
        <p:spPr>
          <a:xfrm>
            <a:off x="202148" y="135274"/>
            <a:ext cx="11658418" cy="6587452"/>
          </a:xfrm>
          <a:prstGeom prst="rect">
            <a:avLst/>
          </a:prstGeom>
        </p:spPr>
      </p:pic>
    </p:spTree>
    <p:extLst>
      <p:ext uri="{BB962C8B-B14F-4D97-AF65-F5344CB8AC3E}">
        <p14:creationId xmlns:p14="http://schemas.microsoft.com/office/powerpoint/2010/main" val="421930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70B6F-BA8D-B1D5-DAD5-7C51F6E0994D}"/>
              </a:ext>
            </a:extLst>
          </p:cNvPr>
          <p:cNvSpPr>
            <a:spLocks noGrp="1"/>
          </p:cNvSpPr>
          <p:nvPr>
            <p:ph type="title"/>
          </p:nvPr>
        </p:nvSpPr>
        <p:spPr>
          <a:xfrm>
            <a:off x="838200" y="0"/>
            <a:ext cx="10515600" cy="1325563"/>
          </a:xfrm>
        </p:spPr>
        <p:txBody>
          <a:bodyPr/>
          <a:lstStyle/>
          <a:p>
            <a:r>
              <a:rPr lang="en-US" dirty="0"/>
              <a:t>Meiosis – Duplication of Germ Cells</a:t>
            </a:r>
          </a:p>
        </p:txBody>
      </p:sp>
      <p:pic>
        <p:nvPicPr>
          <p:cNvPr id="15362" name="Picture 2" descr=" Meiosis">
            <a:extLst>
              <a:ext uri="{FF2B5EF4-FFF2-40B4-BE49-F238E27FC236}">
                <a16:creationId xmlns:a16="http://schemas.microsoft.com/office/drawing/2014/main" id="{0A333477-F19F-81DE-6627-951217CFB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755" y="1153781"/>
            <a:ext cx="10124489" cy="569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831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CDC72-2B1A-375F-8796-E3639C58656F}"/>
              </a:ext>
            </a:extLst>
          </p:cNvPr>
          <p:cNvSpPr>
            <a:spLocks noGrp="1"/>
          </p:cNvSpPr>
          <p:nvPr>
            <p:ph type="title"/>
          </p:nvPr>
        </p:nvSpPr>
        <p:spPr/>
        <p:txBody>
          <a:bodyPr/>
          <a:lstStyle/>
          <a:p>
            <a:endParaRPr lang="en-US" dirty="0"/>
          </a:p>
        </p:txBody>
      </p:sp>
      <p:pic>
        <p:nvPicPr>
          <p:cNvPr id="4" name="Online Media 3" title="Meiosis">
            <a:hlinkClick r:id="" action="ppaction://media"/>
            <a:extLst>
              <a:ext uri="{FF2B5EF4-FFF2-40B4-BE49-F238E27FC236}">
                <a16:creationId xmlns:a16="http://schemas.microsoft.com/office/drawing/2014/main" id="{12BAAF94-82AC-FDF4-E0BB-F70628526799}"/>
              </a:ext>
            </a:extLst>
          </p:cNvPr>
          <p:cNvPicPr>
            <a:picLocks noGrp="1" noRot="1" noChangeAspect="1"/>
          </p:cNvPicPr>
          <p:nvPr>
            <p:ph idx="1"/>
            <a:videoFile r:link="rId1"/>
          </p:nvPr>
        </p:nvPicPr>
        <p:blipFill>
          <a:blip r:embed="rId3"/>
          <a:stretch>
            <a:fillRect/>
          </a:stretch>
        </p:blipFill>
        <p:spPr>
          <a:xfrm>
            <a:off x="240649" y="182562"/>
            <a:ext cx="11491037" cy="6492875"/>
          </a:xfrm>
          <a:prstGeom prst="rect">
            <a:avLst/>
          </a:prstGeom>
        </p:spPr>
      </p:pic>
    </p:spTree>
    <p:extLst>
      <p:ext uri="{BB962C8B-B14F-4D97-AF65-F5344CB8AC3E}">
        <p14:creationId xmlns:p14="http://schemas.microsoft.com/office/powerpoint/2010/main" val="282870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4BD65C25-E09C-8DD9-21BB-2EE5FCDE017B}"/>
              </a:ext>
            </a:extLst>
          </p:cNvPr>
          <p:cNvPicPr>
            <a:picLocks noChangeAspect="1"/>
          </p:cNvPicPr>
          <p:nvPr/>
        </p:nvPicPr>
        <p:blipFill rotWithShape="1">
          <a:blip r:embed="rId2"/>
          <a:srcRect r="20689"/>
          <a:stretch/>
        </p:blipFill>
        <p:spPr>
          <a:xfrm>
            <a:off x="2522356" y="10"/>
            <a:ext cx="9669642" cy="6857990"/>
          </a:xfrm>
          <a:prstGeom prst="rect">
            <a:avLst/>
          </a:prstGeom>
        </p:spPr>
      </p:pic>
      <p:sp>
        <p:nvSpPr>
          <p:cNvPr id="2" name="Title 1">
            <a:extLst>
              <a:ext uri="{FF2B5EF4-FFF2-40B4-BE49-F238E27FC236}">
                <a16:creationId xmlns:a16="http://schemas.microsoft.com/office/drawing/2014/main" id="{54ED7DBA-E671-0342-21B4-A1EDCA84504B}"/>
              </a:ext>
            </a:extLst>
          </p:cNvPr>
          <p:cNvSpPr>
            <a:spLocks noGrp="1"/>
          </p:cNvSpPr>
          <p:nvPr>
            <p:ph type="title"/>
          </p:nvPr>
        </p:nvSpPr>
        <p:spPr>
          <a:xfrm>
            <a:off x="838200" y="365125"/>
            <a:ext cx="3822189" cy="1899912"/>
          </a:xfrm>
        </p:spPr>
        <p:txBody>
          <a:bodyPr>
            <a:normAutofit/>
          </a:bodyPr>
          <a:lstStyle/>
          <a:p>
            <a:r>
              <a:rPr lang="en-US" sz="4000" dirty="0"/>
              <a:t>Chromosomes</a:t>
            </a:r>
          </a:p>
        </p:txBody>
      </p:sp>
      <p:sp>
        <p:nvSpPr>
          <p:cNvPr id="3" name="Content Placeholder 2">
            <a:extLst>
              <a:ext uri="{FF2B5EF4-FFF2-40B4-BE49-F238E27FC236}">
                <a16:creationId xmlns:a16="http://schemas.microsoft.com/office/drawing/2014/main" id="{A894CE6D-17AE-CB97-A740-A2C88BB9B491}"/>
              </a:ext>
            </a:extLst>
          </p:cNvPr>
          <p:cNvSpPr>
            <a:spLocks noGrp="1"/>
          </p:cNvSpPr>
          <p:nvPr>
            <p:ph idx="1"/>
          </p:nvPr>
        </p:nvSpPr>
        <p:spPr>
          <a:xfrm>
            <a:off x="480134" y="2025827"/>
            <a:ext cx="5615866" cy="4667935"/>
          </a:xfrm>
        </p:spPr>
        <p:txBody>
          <a:bodyPr>
            <a:normAutofit/>
          </a:bodyPr>
          <a:lstStyle/>
          <a:p>
            <a:r>
              <a:rPr lang="en-US" sz="2400" dirty="0"/>
              <a:t>Threadlike structures made of protein and a single molecule of DNA</a:t>
            </a:r>
          </a:p>
          <a:p>
            <a:r>
              <a:rPr lang="en-US" sz="2400" dirty="0"/>
              <a:t>Carry genomic information</a:t>
            </a:r>
          </a:p>
          <a:p>
            <a:r>
              <a:rPr lang="en-US" sz="2400" dirty="0"/>
              <a:t>Reside in the nucleus of cells </a:t>
            </a:r>
          </a:p>
          <a:p>
            <a:r>
              <a:rPr lang="en-US" sz="2400" dirty="0"/>
              <a:t>Humans have 22 pairs of numbered chromosomes (autosomes) and one pair of sex chromosomes (XX or XY), for a total of 46</a:t>
            </a:r>
          </a:p>
          <a:p>
            <a:r>
              <a:rPr lang="en-US" sz="2400" dirty="0"/>
              <a:t>Each pair contains two chromosomes, one coming from each parent or donor </a:t>
            </a:r>
          </a:p>
          <a:p>
            <a:pPr lvl="1"/>
            <a:r>
              <a:rPr lang="en-US" sz="2000" dirty="0"/>
              <a:t>Homologous chromosomes</a:t>
            </a:r>
          </a:p>
        </p:txBody>
      </p:sp>
    </p:spTree>
    <p:extLst>
      <p:ext uri="{BB962C8B-B14F-4D97-AF65-F5344CB8AC3E}">
        <p14:creationId xmlns:p14="http://schemas.microsoft.com/office/powerpoint/2010/main" val="929961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68DC7-74F9-9A44-2928-954E45C21460}"/>
              </a:ext>
            </a:extLst>
          </p:cNvPr>
          <p:cNvSpPr>
            <a:spLocks noGrp="1"/>
          </p:cNvSpPr>
          <p:nvPr>
            <p:ph type="title"/>
          </p:nvPr>
        </p:nvSpPr>
        <p:spPr>
          <a:xfrm>
            <a:off x="648929" y="629266"/>
            <a:ext cx="3505495" cy="1622321"/>
          </a:xfrm>
        </p:spPr>
        <p:txBody>
          <a:bodyPr>
            <a:normAutofit/>
          </a:bodyPr>
          <a:lstStyle/>
          <a:p>
            <a:r>
              <a:rPr lang="en-US" dirty="0"/>
              <a:t>Chromosome Structure</a:t>
            </a:r>
          </a:p>
        </p:txBody>
      </p:sp>
      <p:sp>
        <p:nvSpPr>
          <p:cNvPr id="3" name="Content Placeholder 2">
            <a:extLst>
              <a:ext uri="{FF2B5EF4-FFF2-40B4-BE49-F238E27FC236}">
                <a16:creationId xmlns:a16="http://schemas.microsoft.com/office/drawing/2014/main" id="{49B45B2A-A498-40F5-B2B4-A9CA08B3E32B}"/>
              </a:ext>
            </a:extLst>
          </p:cNvPr>
          <p:cNvSpPr>
            <a:spLocks noGrp="1"/>
          </p:cNvSpPr>
          <p:nvPr>
            <p:ph idx="1"/>
          </p:nvPr>
        </p:nvSpPr>
        <p:spPr>
          <a:xfrm>
            <a:off x="195310" y="2438400"/>
            <a:ext cx="4443746" cy="3785419"/>
          </a:xfrm>
        </p:spPr>
        <p:txBody>
          <a:bodyPr>
            <a:normAutofit/>
          </a:bodyPr>
          <a:lstStyle/>
          <a:p>
            <a:r>
              <a:rPr lang="en-US" sz="2400" u="sng" dirty="0"/>
              <a:t>Cytogenetics</a:t>
            </a:r>
            <a:r>
              <a:rPr lang="en-US" sz="2400" dirty="0"/>
              <a:t> – study of structure and numeric characteristics of cell’s chromosome</a:t>
            </a:r>
          </a:p>
          <a:p>
            <a:r>
              <a:rPr lang="en-US" sz="2400" u="sng" dirty="0"/>
              <a:t>Karyotype</a:t>
            </a:r>
            <a:r>
              <a:rPr lang="en-US" sz="2400" dirty="0"/>
              <a:t> – image of individual’s chromosomes arranged in numerical order</a:t>
            </a:r>
          </a:p>
        </p:txBody>
      </p:sp>
      <p:pic>
        <p:nvPicPr>
          <p:cNvPr id="4" name="Picture 3" descr="Diagram&#10;&#10;Description automatically generated with low confidence">
            <a:extLst>
              <a:ext uri="{FF2B5EF4-FFF2-40B4-BE49-F238E27FC236}">
                <a16:creationId xmlns:a16="http://schemas.microsoft.com/office/drawing/2014/main" id="{9B65658B-0E0A-B9F3-0222-4E51907461B7}"/>
              </a:ext>
            </a:extLst>
          </p:cNvPr>
          <p:cNvPicPr>
            <a:picLocks noChangeAspect="1"/>
          </p:cNvPicPr>
          <p:nvPr/>
        </p:nvPicPr>
        <p:blipFill>
          <a:blip r:embed="rId2"/>
          <a:stretch>
            <a:fillRect/>
          </a:stretch>
        </p:blipFill>
        <p:spPr>
          <a:xfrm>
            <a:off x="5405862" y="1734440"/>
            <a:ext cx="6019331" cy="3385873"/>
          </a:xfrm>
          <a:prstGeom prst="rect">
            <a:avLst/>
          </a:prstGeom>
          <a:effectLst/>
        </p:spPr>
      </p:pic>
      <p:sp>
        <p:nvSpPr>
          <p:cNvPr id="5" name="TextBox 4">
            <a:extLst>
              <a:ext uri="{FF2B5EF4-FFF2-40B4-BE49-F238E27FC236}">
                <a16:creationId xmlns:a16="http://schemas.microsoft.com/office/drawing/2014/main" id="{28712492-3A2C-D9F6-09EE-9CFA0009BB46}"/>
              </a:ext>
            </a:extLst>
          </p:cNvPr>
          <p:cNvSpPr txBox="1"/>
          <p:nvPr/>
        </p:nvSpPr>
        <p:spPr>
          <a:xfrm>
            <a:off x="5176956" y="5559759"/>
            <a:ext cx="6505471" cy="1200329"/>
          </a:xfrm>
          <a:prstGeom prst="rect">
            <a:avLst/>
          </a:prstGeom>
          <a:solidFill>
            <a:schemeClr val="accent5">
              <a:lumMod val="20000"/>
              <a:lumOff val="80000"/>
            </a:schemeClr>
          </a:solidFill>
        </p:spPr>
        <p:txBody>
          <a:bodyPr wrap="square" rtlCol="0">
            <a:spAutoFit/>
          </a:bodyPr>
          <a:lstStyle/>
          <a:p>
            <a:r>
              <a:rPr lang="en-US" sz="2400" dirty="0"/>
              <a:t>Karyotyping Fun Fact: Colchicine is added to cells to arrest them in metaphase for better visualization of the chromosomes</a:t>
            </a:r>
          </a:p>
        </p:txBody>
      </p:sp>
    </p:spTree>
    <p:extLst>
      <p:ext uri="{BB962C8B-B14F-4D97-AF65-F5344CB8AC3E}">
        <p14:creationId xmlns:p14="http://schemas.microsoft.com/office/powerpoint/2010/main" val="3038485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6BEE5-DF38-2E1E-BF66-DA80046F3E5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6383B4B-EC99-56DA-9469-7A7D8956682B}"/>
              </a:ext>
            </a:extLst>
          </p:cNvPr>
          <p:cNvSpPr>
            <a:spLocks noGrp="1"/>
          </p:cNvSpPr>
          <p:nvPr>
            <p:ph idx="1"/>
          </p:nvPr>
        </p:nvSpPr>
        <p:spPr/>
        <p:txBody>
          <a:bodyPr/>
          <a:lstStyle/>
          <a:p>
            <a:endParaRPr lang="en-US" dirty="0"/>
          </a:p>
        </p:txBody>
      </p:sp>
      <p:pic>
        <p:nvPicPr>
          <p:cNvPr id="10242" name="Picture 2" descr=" Sex-chromosomes">
            <a:extLst>
              <a:ext uri="{FF2B5EF4-FFF2-40B4-BE49-F238E27FC236}">
                <a16:creationId xmlns:a16="http://schemas.microsoft.com/office/drawing/2014/main" id="{0DFC57B7-92D8-F7F1-7BEE-6518B08B3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08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8281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diagram&#10;&#10;Description automatically generated">
            <a:extLst>
              <a:ext uri="{FF2B5EF4-FFF2-40B4-BE49-F238E27FC236}">
                <a16:creationId xmlns:a16="http://schemas.microsoft.com/office/drawing/2014/main" id="{0A90A639-7EED-8709-7516-9F7B97689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823" y="1242873"/>
            <a:ext cx="5439177" cy="4745115"/>
          </a:xfrm>
          <a:prstGeom prst="rect">
            <a:avLst/>
          </a:prstGeom>
        </p:spPr>
      </p:pic>
      <p:sp>
        <p:nvSpPr>
          <p:cNvPr id="2" name="Title 1">
            <a:extLst>
              <a:ext uri="{FF2B5EF4-FFF2-40B4-BE49-F238E27FC236}">
                <a16:creationId xmlns:a16="http://schemas.microsoft.com/office/drawing/2014/main" id="{4C7263F3-FDC0-275B-F406-FFC3AC3FE153}"/>
              </a:ext>
            </a:extLst>
          </p:cNvPr>
          <p:cNvSpPr>
            <a:spLocks noGrp="1"/>
          </p:cNvSpPr>
          <p:nvPr>
            <p:ph type="title"/>
          </p:nvPr>
        </p:nvSpPr>
        <p:spPr/>
        <p:txBody>
          <a:bodyPr/>
          <a:lstStyle/>
          <a:p>
            <a:r>
              <a:rPr lang="en-US" dirty="0"/>
              <a:t>Chromosome Structure</a:t>
            </a:r>
          </a:p>
        </p:txBody>
      </p:sp>
      <p:sp>
        <p:nvSpPr>
          <p:cNvPr id="3" name="Content Placeholder 2">
            <a:extLst>
              <a:ext uri="{FF2B5EF4-FFF2-40B4-BE49-F238E27FC236}">
                <a16:creationId xmlns:a16="http://schemas.microsoft.com/office/drawing/2014/main" id="{ECC940E1-BC64-ECE8-A506-E86F304144B3}"/>
              </a:ext>
            </a:extLst>
          </p:cNvPr>
          <p:cNvSpPr>
            <a:spLocks noGrp="1"/>
          </p:cNvSpPr>
          <p:nvPr>
            <p:ph idx="1"/>
          </p:nvPr>
        </p:nvSpPr>
        <p:spPr>
          <a:xfrm>
            <a:off x="838200" y="1825625"/>
            <a:ext cx="6530266" cy="4351338"/>
          </a:xfrm>
        </p:spPr>
        <p:txBody>
          <a:bodyPr/>
          <a:lstStyle/>
          <a:p>
            <a:r>
              <a:rPr lang="en-US" dirty="0"/>
              <a:t>Chromatids connected by centromere</a:t>
            </a:r>
          </a:p>
          <a:p>
            <a:r>
              <a:rPr lang="en-US" dirty="0"/>
              <a:t>2 arms – p and q</a:t>
            </a:r>
          </a:p>
          <a:p>
            <a:r>
              <a:rPr lang="en-US" dirty="0"/>
              <a:t>Telomeres – caps on end of chromosomes to ensure replication fidelity</a:t>
            </a:r>
          </a:p>
          <a:p>
            <a:r>
              <a:rPr lang="en-US" dirty="0"/>
              <a:t>Band – describes position on chromosome</a:t>
            </a:r>
          </a:p>
        </p:txBody>
      </p:sp>
      <p:sp>
        <p:nvSpPr>
          <p:cNvPr id="4" name="AutoShape 2" descr="chromosome-structure-telomere">
            <a:extLst>
              <a:ext uri="{FF2B5EF4-FFF2-40B4-BE49-F238E27FC236}">
                <a16:creationId xmlns:a16="http://schemas.microsoft.com/office/drawing/2014/main" id="{796F0513-DFDA-906B-DCFB-04886015A249}"/>
              </a:ext>
            </a:extLst>
          </p:cNvPr>
          <p:cNvSpPr>
            <a:spLocks noChangeAspect="1" noChangeArrowheads="1"/>
          </p:cNvSpPr>
          <p:nvPr/>
        </p:nvSpPr>
        <p:spPr bwMode="auto">
          <a:xfrm>
            <a:off x="5943600" y="3276600"/>
            <a:ext cx="2871926" cy="2871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6151450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263F3-FDC0-275B-F406-FFC3AC3FE153}"/>
              </a:ext>
            </a:extLst>
          </p:cNvPr>
          <p:cNvSpPr>
            <a:spLocks noGrp="1"/>
          </p:cNvSpPr>
          <p:nvPr>
            <p:ph type="title"/>
          </p:nvPr>
        </p:nvSpPr>
        <p:spPr/>
        <p:txBody>
          <a:bodyPr/>
          <a:lstStyle/>
          <a:p>
            <a:r>
              <a:rPr lang="en-US" dirty="0"/>
              <a:t>Chromosome Structure</a:t>
            </a:r>
          </a:p>
        </p:txBody>
      </p:sp>
      <p:sp>
        <p:nvSpPr>
          <p:cNvPr id="3" name="Content Placeholder 2">
            <a:extLst>
              <a:ext uri="{FF2B5EF4-FFF2-40B4-BE49-F238E27FC236}">
                <a16:creationId xmlns:a16="http://schemas.microsoft.com/office/drawing/2014/main" id="{ECC940E1-BC64-ECE8-A506-E86F304144B3}"/>
              </a:ext>
            </a:extLst>
          </p:cNvPr>
          <p:cNvSpPr>
            <a:spLocks noGrp="1"/>
          </p:cNvSpPr>
          <p:nvPr>
            <p:ph idx="1"/>
          </p:nvPr>
        </p:nvSpPr>
        <p:spPr>
          <a:xfrm>
            <a:off x="838200" y="1825625"/>
            <a:ext cx="6530266" cy="4351338"/>
          </a:xfrm>
        </p:spPr>
        <p:txBody>
          <a:bodyPr/>
          <a:lstStyle/>
          <a:p>
            <a:r>
              <a:rPr lang="en-US" dirty="0"/>
              <a:t>Cytogenetic mapping – identification of gene location</a:t>
            </a:r>
          </a:p>
          <a:p>
            <a:r>
              <a:rPr lang="en-US" dirty="0"/>
              <a:t>Example: hemoglobin beta gene (HBB) is found on chromosome 11p15.4</a:t>
            </a:r>
          </a:p>
          <a:p>
            <a:r>
              <a:rPr lang="en-US" dirty="0"/>
              <a:t>The HBB gene lies on the short arm (p) of chromosome 11 and is found at the band labeled 15.4</a:t>
            </a:r>
          </a:p>
        </p:txBody>
      </p:sp>
      <p:sp>
        <p:nvSpPr>
          <p:cNvPr id="4" name="AutoShape 2" descr="chromosome-structure-telomere">
            <a:extLst>
              <a:ext uri="{FF2B5EF4-FFF2-40B4-BE49-F238E27FC236}">
                <a16:creationId xmlns:a16="http://schemas.microsoft.com/office/drawing/2014/main" id="{796F0513-DFDA-906B-DCFB-04886015A249}"/>
              </a:ext>
            </a:extLst>
          </p:cNvPr>
          <p:cNvSpPr>
            <a:spLocks noChangeAspect="1" noChangeArrowheads="1"/>
          </p:cNvSpPr>
          <p:nvPr/>
        </p:nvSpPr>
        <p:spPr bwMode="auto">
          <a:xfrm>
            <a:off x="5943600" y="3276600"/>
            <a:ext cx="2871926" cy="2871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7410" name="Picture 2">
            <a:extLst>
              <a:ext uri="{FF2B5EF4-FFF2-40B4-BE49-F238E27FC236}">
                <a16:creationId xmlns:a16="http://schemas.microsoft.com/office/drawing/2014/main" id="{A26194E8-CB89-9EF7-B393-19975F2D7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8466" y="1499385"/>
            <a:ext cx="4446973" cy="444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581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Central Dogma of Molecular Biology</a:t>
            </a:r>
          </a:p>
        </p:txBody>
      </p:sp>
      <p:graphicFrame>
        <p:nvGraphicFramePr>
          <p:cNvPr id="6" name="Content Placeholder 2">
            <a:extLst>
              <a:ext uri="{FF2B5EF4-FFF2-40B4-BE49-F238E27FC236}">
                <a16:creationId xmlns:a16="http://schemas.microsoft.com/office/drawing/2014/main" id="{3AE00C1C-4027-EA4D-57D8-D21879E33A57}"/>
              </a:ext>
            </a:extLst>
          </p:cNvPr>
          <p:cNvGraphicFramePr>
            <a:graphicFrameLocks noGrp="1"/>
          </p:cNvGraphicFramePr>
          <p:nvPr>
            <p:ph idx="1"/>
          </p:nvPr>
        </p:nvGraphicFramePr>
        <p:xfrm>
          <a:off x="838200" y="1574310"/>
          <a:ext cx="7607531" cy="4934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Image result for central dogma theory of molecular biology">
            <a:extLst>
              <a:ext uri="{FF2B5EF4-FFF2-40B4-BE49-F238E27FC236}">
                <a16:creationId xmlns:a16="http://schemas.microsoft.com/office/drawing/2014/main" id="{880B5C3E-C92C-4448-BC1C-09E0942EB3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6866" y="525876"/>
            <a:ext cx="3967838" cy="633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271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43AB3-E0F5-A5B9-B02C-B769E457DD70}"/>
              </a:ext>
            </a:extLst>
          </p:cNvPr>
          <p:cNvSpPr>
            <a:spLocks noGrp="1"/>
          </p:cNvSpPr>
          <p:nvPr>
            <p:ph type="title"/>
          </p:nvPr>
        </p:nvSpPr>
        <p:spPr/>
        <p:txBody>
          <a:bodyPr/>
          <a:lstStyle/>
          <a:p>
            <a:r>
              <a:rPr lang="en-US" dirty="0"/>
              <a:t>Sex Chromosomes</a:t>
            </a:r>
          </a:p>
        </p:txBody>
      </p:sp>
      <p:sp>
        <p:nvSpPr>
          <p:cNvPr id="3" name="Content Placeholder 2">
            <a:extLst>
              <a:ext uri="{FF2B5EF4-FFF2-40B4-BE49-F238E27FC236}">
                <a16:creationId xmlns:a16="http://schemas.microsoft.com/office/drawing/2014/main" id="{0497B15F-F9E3-9A7D-BE11-F992A5156C17}"/>
              </a:ext>
            </a:extLst>
          </p:cNvPr>
          <p:cNvSpPr>
            <a:spLocks noGrp="1"/>
          </p:cNvSpPr>
          <p:nvPr>
            <p:ph idx="1"/>
          </p:nvPr>
        </p:nvSpPr>
        <p:spPr>
          <a:xfrm>
            <a:off x="838200" y="1825625"/>
            <a:ext cx="9027851" cy="4351338"/>
          </a:xfrm>
        </p:spPr>
        <p:txBody>
          <a:bodyPr/>
          <a:lstStyle/>
          <a:p>
            <a:r>
              <a:rPr lang="en-US" dirty="0"/>
              <a:t>Y chromosome determines male sex during embryonic development</a:t>
            </a:r>
          </a:p>
          <a:p>
            <a:r>
              <a:rPr lang="en-US" dirty="0"/>
              <a:t>X chromosome</a:t>
            </a:r>
          </a:p>
          <a:p>
            <a:pPr lvl="1"/>
            <a:r>
              <a:rPr lang="en-US" dirty="0"/>
              <a:t>Contains about 5% of a cell's total DNA and likely contains about 900 genes</a:t>
            </a:r>
          </a:p>
          <a:p>
            <a:pPr marL="457200" lvl="1" indent="0">
              <a:buNone/>
            </a:pPr>
            <a:endParaRPr lang="en-US" dirty="0"/>
          </a:p>
          <a:p>
            <a:r>
              <a:rPr lang="en-US" dirty="0"/>
              <a:t>For those with two X chromosomes (XX) – only one X is exp</a:t>
            </a:r>
          </a:p>
        </p:txBody>
      </p:sp>
      <p:pic>
        <p:nvPicPr>
          <p:cNvPr id="6" name="Picture 5" descr="Graphical user interface&#10;&#10;Description automatically generated">
            <a:extLst>
              <a:ext uri="{FF2B5EF4-FFF2-40B4-BE49-F238E27FC236}">
                <a16:creationId xmlns:a16="http://schemas.microsoft.com/office/drawing/2014/main" id="{722A1AE7-83E2-224B-89C3-BE59D778A67A}"/>
              </a:ext>
            </a:extLst>
          </p:cNvPr>
          <p:cNvPicPr>
            <a:picLocks noChangeAspect="1"/>
          </p:cNvPicPr>
          <p:nvPr/>
        </p:nvPicPr>
        <p:blipFill rotWithShape="1">
          <a:blip r:embed="rId2">
            <a:extLst>
              <a:ext uri="{28A0092B-C50C-407E-A947-70E740481C1C}">
                <a14:useLocalDpi xmlns:a14="http://schemas.microsoft.com/office/drawing/2010/main" val="0"/>
              </a:ext>
            </a:extLst>
          </a:blip>
          <a:srcRect l="60517" t="18770" r="20392" b="15340"/>
          <a:stretch/>
        </p:blipFill>
        <p:spPr>
          <a:xfrm>
            <a:off x="9866051" y="1169633"/>
            <a:ext cx="2325949" cy="4518734"/>
          </a:xfrm>
          <a:prstGeom prst="rect">
            <a:avLst/>
          </a:prstGeom>
        </p:spPr>
      </p:pic>
    </p:spTree>
    <p:extLst>
      <p:ext uri="{BB962C8B-B14F-4D97-AF65-F5344CB8AC3E}">
        <p14:creationId xmlns:p14="http://schemas.microsoft.com/office/powerpoint/2010/main" val="15943597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83C23-BB2F-5E6B-1818-CC5170766A1F}"/>
              </a:ext>
            </a:extLst>
          </p:cNvPr>
          <p:cNvSpPr>
            <a:spLocks noGrp="1"/>
          </p:cNvSpPr>
          <p:nvPr>
            <p:ph type="title"/>
          </p:nvPr>
        </p:nvSpPr>
        <p:spPr/>
        <p:txBody>
          <a:bodyPr/>
          <a:lstStyle/>
          <a:p>
            <a:r>
              <a:rPr lang="en-US" dirty="0"/>
              <a:t>Sex Chromosomes</a:t>
            </a:r>
          </a:p>
        </p:txBody>
      </p:sp>
      <p:sp>
        <p:nvSpPr>
          <p:cNvPr id="3" name="Content Placeholder 2">
            <a:extLst>
              <a:ext uri="{FF2B5EF4-FFF2-40B4-BE49-F238E27FC236}">
                <a16:creationId xmlns:a16="http://schemas.microsoft.com/office/drawing/2014/main" id="{9C853F33-1674-8D70-EA19-D9C455A5D209}"/>
              </a:ext>
            </a:extLst>
          </p:cNvPr>
          <p:cNvSpPr>
            <a:spLocks noGrp="1"/>
          </p:cNvSpPr>
          <p:nvPr>
            <p:ph idx="1"/>
          </p:nvPr>
        </p:nvSpPr>
        <p:spPr>
          <a:xfrm>
            <a:off x="838200" y="1825625"/>
            <a:ext cx="7684363" cy="4351338"/>
          </a:xfrm>
        </p:spPr>
        <p:txBody>
          <a:bodyPr/>
          <a:lstStyle/>
          <a:p>
            <a:r>
              <a:rPr lang="en-US" dirty="0"/>
              <a:t>Biologically female individuals have two X chromosomes (XX) while those who are biologically male have one X and one Y chromosome (XY) [</a:t>
            </a:r>
            <a:r>
              <a:rPr lang="en-US" i="1" dirty="0"/>
              <a:t>There are exceptions</a:t>
            </a:r>
            <a:r>
              <a:rPr lang="en-US" dirty="0"/>
              <a:t>]</a:t>
            </a:r>
          </a:p>
          <a:p>
            <a:endParaRPr lang="en-US" dirty="0"/>
          </a:p>
          <a:p>
            <a:r>
              <a:rPr lang="en-US" dirty="0"/>
              <a:t>Sex-linked patterns of inheritance differ by biological sex</a:t>
            </a:r>
          </a:p>
          <a:p>
            <a:pPr marL="0" indent="0">
              <a:buNone/>
            </a:pPr>
            <a:endParaRPr lang="en-US" dirty="0"/>
          </a:p>
        </p:txBody>
      </p:sp>
      <p:pic>
        <p:nvPicPr>
          <p:cNvPr id="4" name="Picture 3">
            <a:extLst>
              <a:ext uri="{FF2B5EF4-FFF2-40B4-BE49-F238E27FC236}">
                <a16:creationId xmlns:a16="http://schemas.microsoft.com/office/drawing/2014/main" id="{7E3E8C26-8F49-FFAB-87C6-904E07C2BA20}"/>
              </a:ext>
            </a:extLst>
          </p:cNvPr>
          <p:cNvPicPr>
            <a:picLocks noChangeAspect="1"/>
          </p:cNvPicPr>
          <p:nvPr/>
        </p:nvPicPr>
        <p:blipFill rotWithShape="1">
          <a:blip r:embed="rId2"/>
          <a:srcRect l="57381" t="23560" b="62330"/>
          <a:stretch/>
        </p:blipFill>
        <p:spPr>
          <a:xfrm>
            <a:off x="8220721" y="1548076"/>
            <a:ext cx="3852909" cy="3761847"/>
          </a:xfrm>
          <a:prstGeom prst="rect">
            <a:avLst/>
          </a:prstGeom>
        </p:spPr>
      </p:pic>
    </p:spTree>
    <p:extLst>
      <p:ext uri="{BB962C8B-B14F-4D97-AF65-F5344CB8AC3E}">
        <p14:creationId xmlns:p14="http://schemas.microsoft.com/office/powerpoint/2010/main" val="3123491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83C23-BB2F-5E6B-1818-CC5170766A1F}"/>
              </a:ext>
            </a:extLst>
          </p:cNvPr>
          <p:cNvSpPr>
            <a:spLocks noGrp="1"/>
          </p:cNvSpPr>
          <p:nvPr>
            <p:ph type="title"/>
          </p:nvPr>
        </p:nvSpPr>
        <p:spPr/>
        <p:txBody>
          <a:bodyPr/>
          <a:lstStyle/>
          <a:p>
            <a:r>
              <a:rPr lang="en-US" dirty="0"/>
              <a:t>Sex Chromosomes</a:t>
            </a:r>
          </a:p>
        </p:txBody>
      </p:sp>
      <p:sp>
        <p:nvSpPr>
          <p:cNvPr id="3" name="Content Placeholder 2">
            <a:extLst>
              <a:ext uri="{FF2B5EF4-FFF2-40B4-BE49-F238E27FC236}">
                <a16:creationId xmlns:a16="http://schemas.microsoft.com/office/drawing/2014/main" id="{9C853F33-1674-8D70-EA19-D9C455A5D209}"/>
              </a:ext>
            </a:extLst>
          </p:cNvPr>
          <p:cNvSpPr>
            <a:spLocks noGrp="1"/>
          </p:cNvSpPr>
          <p:nvPr>
            <p:ph idx="1"/>
          </p:nvPr>
        </p:nvSpPr>
        <p:spPr>
          <a:xfrm>
            <a:off x="6652334" y="2606860"/>
            <a:ext cx="5539666" cy="2169327"/>
          </a:xfrm>
        </p:spPr>
        <p:txBody>
          <a:bodyPr/>
          <a:lstStyle/>
          <a:p>
            <a:r>
              <a:rPr lang="en-US" dirty="0"/>
              <a:t>The X chromosome is about three times larger than the Y chromosome, containing about 900 genes, while the Y chromosome has about 55 genes</a:t>
            </a:r>
          </a:p>
        </p:txBody>
      </p:sp>
      <p:pic>
        <p:nvPicPr>
          <p:cNvPr id="11266" name="Picture 2">
            <a:extLst>
              <a:ext uri="{FF2B5EF4-FFF2-40B4-BE49-F238E27FC236}">
                <a16:creationId xmlns:a16="http://schemas.microsoft.com/office/drawing/2014/main" id="{4D4EFF11-1194-E5FF-8530-A5234D5D5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834" y="1825625"/>
            <a:ext cx="6286500" cy="412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5856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90D2-61A2-3B32-283B-BEA816CADA7C}"/>
              </a:ext>
            </a:extLst>
          </p:cNvPr>
          <p:cNvSpPr>
            <a:spLocks noGrp="1"/>
          </p:cNvSpPr>
          <p:nvPr>
            <p:ph type="title"/>
          </p:nvPr>
        </p:nvSpPr>
        <p:spPr>
          <a:xfrm>
            <a:off x="804672" y="802955"/>
            <a:ext cx="4766330" cy="1454051"/>
          </a:xfrm>
        </p:spPr>
        <p:txBody>
          <a:bodyPr>
            <a:normAutofit/>
          </a:bodyPr>
          <a:lstStyle/>
          <a:p>
            <a:r>
              <a:rPr lang="en-US" sz="3600" dirty="0">
                <a:solidFill>
                  <a:schemeClr val="tx2"/>
                </a:solidFill>
              </a:rPr>
              <a:t>Sex Chromosomes – XX </a:t>
            </a:r>
          </a:p>
        </p:txBody>
      </p:sp>
      <p:sp>
        <p:nvSpPr>
          <p:cNvPr id="3" name="Content Placeholder 2">
            <a:extLst>
              <a:ext uri="{FF2B5EF4-FFF2-40B4-BE49-F238E27FC236}">
                <a16:creationId xmlns:a16="http://schemas.microsoft.com/office/drawing/2014/main" id="{2CCC900B-137A-DAF9-6590-98655E5CCF08}"/>
              </a:ext>
            </a:extLst>
          </p:cNvPr>
          <p:cNvSpPr>
            <a:spLocks noGrp="1"/>
          </p:cNvSpPr>
          <p:nvPr>
            <p:ph idx="1"/>
          </p:nvPr>
        </p:nvSpPr>
        <p:spPr>
          <a:xfrm>
            <a:off x="804672" y="2421683"/>
            <a:ext cx="6562344" cy="3353476"/>
          </a:xfrm>
        </p:spPr>
        <p:txBody>
          <a:bodyPr anchor="t">
            <a:normAutofit lnSpcReduction="10000"/>
          </a:bodyPr>
          <a:lstStyle/>
          <a:p>
            <a:r>
              <a:rPr lang="en-US" sz="2400" dirty="0">
                <a:solidFill>
                  <a:schemeClr val="tx2"/>
                </a:solidFill>
              </a:rPr>
              <a:t>Female mammals have two X chromosomes in every cell. One of the X chromosomes is inactivated. </a:t>
            </a:r>
          </a:p>
          <a:p>
            <a:pPr lvl="1"/>
            <a:r>
              <a:rPr lang="en-US" sz="2000" dirty="0">
                <a:solidFill>
                  <a:schemeClr val="tx2"/>
                </a:solidFill>
              </a:rPr>
              <a:t>This stops transcription from occurring, making sure a potentially toxic double dose of X-linked genes does not occur.</a:t>
            </a:r>
          </a:p>
          <a:p>
            <a:r>
              <a:rPr lang="en-US" sz="2400" dirty="0">
                <a:solidFill>
                  <a:schemeClr val="tx2"/>
                </a:solidFill>
              </a:rPr>
              <a:t>An inactivated X chromosome gets condensed into a small, dense structure in the nucleus, and is called a Barr body. Barr bodies are commonly used to determine sex.</a:t>
            </a:r>
          </a:p>
        </p:txBody>
      </p:sp>
      <p:pic>
        <p:nvPicPr>
          <p:cNvPr id="4" name="Picture 3">
            <a:extLst>
              <a:ext uri="{FF2B5EF4-FFF2-40B4-BE49-F238E27FC236}">
                <a16:creationId xmlns:a16="http://schemas.microsoft.com/office/drawing/2014/main" id="{7FEEC6E4-CDAB-1C19-4D14-A7978E9028D5}"/>
              </a:ext>
            </a:extLst>
          </p:cNvPr>
          <p:cNvPicPr>
            <a:picLocks noChangeAspect="1"/>
          </p:cNvPicPr>
          <p:nvPr/>
        </p:nvPicPr>
        <p:blipFill rotWithShape="1">
          <a:blip r:embed="rId2"/>
          <a:srcRect l="62344" t="48802" b="39288"/>
          <a:stretch/>
        </p:blipFill>
        <p:spPr>
          <a:xfrm>
            <a:off x="7708392" y="1964118"/>
            <a:ext cx="4142232" cy="3853307"/>
          </a:xfrm>
          <a:prstGeom prst="rect">
            <a:avLst/>
          </a:prstGeom>
        </p:spPr>
      </p:pic>
    </p:spTree>
    <p:extLst>
      <p:ext uri="{BB962C8B-B14F-4D97-AF65-F5344CB8AC3E}">
        <p14:creationId xmlns:p14="http://schemas.microsoft.com/office/powerpoint/2010/main" val="4684464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90D2-61A2-3B32-283B-BEA816CADA7C}"/>
              </a:ext>
            </a:extLst>
          </p:cNvPr>
          <p:cNvSpPr>
            <a:spLocks noGrp="1"/>
          </p:cNvSpPr>
          <p:nvPr>
            <p:ph type="title"/>
          </p:nvPr>
        </p:nvSpPr>
        <p:spPr>
          <a:xfrm>
            <a:off x="804672" y="802955"/>
            <a:ext cx="4766330" cy="1454051"/>
          </a:xfrm>
        </p:spPr>
        <p:txBody>
          <a:bodyPr>
            <a:normAutofit/>
          </a:bodyPr>
          <a:lstStyle/>
          <a:p>
            <a:r>
              <a:rPr lang="en-US" sz="3600" dirty="0">
                <a:solidFill>
                  <a:schemeClr val="tx2"/>
                </a:solidFill>
              </a:rPr>
              <a:t>Sex Chromosomes – XX </a:t>
            </a:r>
          </a:p>
        </p:txBody>
      </p:sp>
      <p:sp>
        <p:nvSpPr>
          <p:cNvPr id="3" name="Content Placeholder 2">
            <a:extLst>
              <a:ext uri="{FF2B5EF4-FFF2-40B4-BE49-F238E27FC236}">
                <a16:creationId xmlns:a16="http://schemas.microsoft.com/office/drawing/2014/main" id="{2CCC900B-137A-DAF9-6590-98655E5CCF08}"/>
              </a:ext>
            </a:extLst>
          </p:cNvPr>
          <p:cNvSpPr>
            <a:spLocks noGrp="1"/>
          </p:cNvSpPr>
          <p:nvPr>
            <p:ph idx="1"/>
          </p:nvPr>
        </p:nvSpPr>
        <p:spPr>
          <a:xfrm>
            <a:off x="804672" y="2421683"/>
            <a:ext cx="6562344" cy="3353476"/>
          </a:xfrm>
        </p:spPr>
        <p:txBody>
          <a:bodyPr anchor="t">
            <a:normAutofit/>
          </a:bodyPr>
          <a:lstStyle/>
          <a:p>
            <a:r>
              <a:rPr lang="en-US" sz="2400" dirty="0">
                <a:solidFill>
                  <a:schemeClr val="tx2"/>
                </a:solidFill>
              </a:rPr>
              <a:t>X chromosome inactivation is determined early in embryonic development.</a:t>
            </a:r>
          </a:p>
          <a:p>
            <a:r>
              <a:rPr lang="en-US" sz="2400" dirty="0">
                <a:solidFill>
                  <a:schemeClr val="tx2"/>
                </a:solidFill>
              </a:rPr>
              <a:t>Selection is random for each cell line</a:t>
            </a:r>
          </a:p>
          <a:p>
            <a:r>
              <a:rPr lang="en-US" sz="2400" dirty="0">
                <a:solidFill>
                  <a:schemeClr val="tx2"/>
                </a:solidFill>
              </a:rPr>
              <a:t>Tissues have on average 50% maternally derived and 50% paternally derived active X chromosomes</a:t>
            </a:r>
          </a:p>
          <a:p>
            <a:pPr lvl="1"/>
            <a:r>
              <a:rPr lang="en-US" sz="2000" dirty="0">
                <a:solidFill>
                  <a:schemeClr val="tx2"/>
                </a:solidFill>
              </a:rPr>
              <a:t>Lyon principle</a:t>
            </a:r>
          </a:p>
        </p:txBody>
      </p:sp>
      <p:pic>
        <p:nvPicPr>
          <p:cNvPr id="4" name="Picture 3">
            <a:extLst>
              <a:ext uri="{FF2B5EF4-FFF2-40B4-BE49-F238E27FC236}">
                <a16:creationId xmlns:a16="http://schemas.microsoft.com/office/drawing/2014/main" id="{7FEEC6E4-CDAB-1C19-4D14-A7978E9028D5}"/>
              </a:ext>
            </a:extLst>
          </p:cNvPr>
          <p:cNvPicPr>
            <a:picLocks noChangeAspect="1"/>
          </p:cNvPicPr>
          <p:nvPr/>
        </p:nvPicPr>
        <p:blipFill rotWithShape="1">
          <a:blip r:embed="rId2"/>
          <a:srcRect l="62344" t="48802" b="39288"/>
          <a:stretch/>
        </p:blipFill>
        <p:spPr>
          <a:xfrm>
            <a:off x="7708392" y="1964118"/>
            <a:ext cx="4142232" cy="3853307"/>
          </a:xfrm>
          <a:prstGeom prst="rect">
            <a:avLst/>
          </a:prstGeom>
        </p:spPr>
      </p:pic>
    </p:spTree>
    <p:extLst>
      <p:ext uri="{BB962C8B-B14F-4D97-AF65-F5344CB8AC3E}">
        <p14:creationId xmlns:p14="http://schemas.microsoft.com/office/powerpoint/2010/main" val="16472826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E9B9C-36FC-AF0E-DC49-355B1833430E}"/>
              </a:ext>
            </a:extLst>
          </p:cNvPr>
          <p:cNvSpPr>
            <a:spLocks noGrp="1"/>
          </p:cNvSpPr>
          <p:nvPr>
            <p:ph type="title"/>
          </p:nvPr>
        </p:nvSpPr>
        <p:spPr>
          <a:xfrm>
            <a:off x="4965430" y="629268"/>
            <a:ext cx="6586491" cy="1286160"/>
          </a:xfrm>
        </p:spPr>
        <p:txBody>
          <a:bodyPr anchor="b">
            <a:normAutofit/>
          </a:bodyPr>
          <a:lstStyle/>
          <a:p>
            <a:r>
              <a:rPr lang="en-US" dirty="0"/>
              <a:t>Sex Chromosome Fun Facts!</a:t>
            </a:r>
          </a:p>
        </p:txBody>
      </p:sp>
      <p:sp>
        <p:nvSpPr>
          <p:cNvPr id="3" name="Content Placeholder 2">
            <a:extLst>
              <a:ext uri="{FF2B5EF4-FFF2-40B4-BE49-F238E27FC236}">
                <a16:creationId xmlns:a16="http://schemas.microsoft.com/office/drawing/2014/main" id="{BDB6388A-2032-6538-A69B-90CE7B368E1D}"/>
              </a:ext>
            </a:extLst>
          </p:cNvPr>
          <p:cNvSpPr>
            <a:spLocks noGrp="1"/>
          </p:cNvSpPr>
          <p:nvPr>
            <p:ph idx="1"/>
          </p:nvPr>
        </p:nvSpPr>
        <p:spPr>
          <a:xfrm>
            <a:off x="4965431" y="2438400"/>
            <a:ext cx="6586489" cy="3785419"/>
          </a:xfrm>
        </p:spPr>
        <p:txBody>
          <a:bodyPr>
            <a:normAutofit/>
          </a:bodyPr>
          <a:lstStyle/>
          <a:p>
            <a:r>
              <a:rPr lang="en-US" sz="2000" dirty="0"/>
              <a:t>Some women have a rare super color vision trait called tetrachromacy, which is linked to the X chromosome. These women can see up to 100 million shades of color because they have four types of cone cells in their eye instead of the usual three.</a:t>
            </a:r>
          </a:p>
          <a:p>
            <a:endParaRPr lang="en-US" sz="2000" dirty="0"/>
          </a:p>
          <a:p>
            <a:r>
              <a:rPr lang="en-US" sz="2000" dirty="0"/>
              <a:t>Contrary to popular belief, calico is not a breed of cats, but rather a distinctive coat color pattern linked to the X chromosome. Over 95% of calico cats are female. The patches of fur on a calico cat are orange and black, and the color depends on which X chromosome is inactivated within each patch of color.</a:t>
            </a:r>
          </a:p>
        </p:txBody>
      </p:sp>
      <p:pic>
        <p:nvPicPr>
          <p:cNvPr id="4" name="Content Placeholder 3" descr="A cat sitting on a chair&#10;&#10;Description automatically generated">
            <a:extLst>
              <a:ext uri="{FF2B5EF4-FFF2-40B4-BE49-F238E27FC236}">
                <a16:creationId xmlns:a16="http://schemas.microsoft.com/office/drawing/2014/main" id="{C1ABEDB8-FE23-ED21-4138-8D85F2E181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875"/>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1638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Chromosomal Disorders</a:t>
            </a:r>
          </a:p>
        </p:txBody>
      </p:sp>
      <p:sp>
        <p:nvSpPr>
          <p:cNvPr id="3" name="Content Placeholder 2"/>
          <p:cNvSpPr>
            <a:spLocks noGrp="1"/>
          </p:cNvSpPr>
          <p:nvPr>
            <p:ph idx="1"/>
          </p:nvPr>
        </p:nvSpPr>
        <p:spPr>
          <a:xfrm>
            <a:off x="838200" y="1825625"/>
            <a:ext cx="7408025" cy="4351338"/>
          </a:xfrm>
        </p:spPr>
        <p:txBody>
          <a:bodyPr/>
          <a:lstStyle/>
          <a:p>
            <a:r>
              <a:rPr lang="en-US" dirty="0"/>
              <a:t>Structural Chromosomal Abnormalities</a:t>
            </a:r>
          </a:p>
          <a:p>
            <a:pPr lvl="1"/>
            <a:r>
              <a:rPr lang="en-US" dirty="0"/>
              <a:t>Break in chromosome followed by rearrangement or deletion of parts</a:t>
            </a:r>
          </a:p>
          <a:p>
            <a:endParaRPr lang="en-US" dirty="0"/>
          </a:p>
          <a:p>
            <a:r>
              <a:rPr lang="en-US" dirty="0"/>
              <a:t>Numeric Autosomal</a:t>
            </a:r>
          </a:p>
          <a:p>
            <a:endParaRPr lang="en-US" dirty="0"/>
          </a:p>
          <a:p>
            <a:endParaRPr lang="en-US" dirty="0"/>
          </a:p>
          <a:p>
            <a:r>
              <a:rPr lang="en-US" dirty="0"/>
              <a:t>Numeric Sex Chromosome</a:t>
            </a:r>
          </a:p>
        </p:txBody>
      </p:sp>
      <p:pic>
        <p:nvPicPr>
          <p:cNvPr id="4" name="Picture 3"/>
          <p:cNvPicPr>
            <a:picLocks noChangeAspect="1"/>
          </p:cNvPicPr>
          <p:nvPr/>
        </p:nvPicPr>
        <p:blipFill rotWithShape="1">
          <a:blip r:embed="rId2"/>
          <a:srcRect b="968"/>
          <a:stretch/>
        </p:blipFill>
        <p:spPr>
          <a:xfrm>
            <a:off x="8362604" y="581522"/>
            <a:ext cx="3312795" cy="6276478"/>
          </a:xfrm>
          <a:prstGeom prst="rect">
            <a:avLst/>
          </a:prstGeom>
        </p:spPr>
      </p:pic>
    </p:spTree>
    <p:extLst>
      <p:ext uri="{BB962C8B-B14F-4D97-AF65-F5344CB8AC3E}">
        <p14:creationId xmlns:p14="http://schemas.microsoft.com/office/powerpoint/2010/main" val="4229098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1165"/>
          <a:stretch/>
        </p:blipFill>
        <p:spPr>
          <a:xfrm>
            <a:off x="8136632" y="1027906"/>
            <a:ext cx="3706233" cy="5387283"/>
          </a:xfrm>
          <a:prstGeom prst="rect">
            <a:avLst/>
          </a:prstGeom>
        </p:spPr>
      </p:pic>
      <p:sp>
        <p:nvSpPr>
          <p:cNvPr id="2" name="Title 1"/>
          <p:cNvSpPr>
            <a:spLocks noGrp="1"/>
          </p:cNvSpPr>
          <p:nvPr>
            <p:ph type="title"/>
          </p:nvPr>
        </p:nvSpPr>
        <p:spPr/>
        <p:txBody>
          <a:bodyPr/>
          <a:lstStyle/>
          <a:p>
            <a:r>
              <a:rPr lang="en-US" dirty="0"/>
              <a:t>Chromosomal Disorders</a:t>
            </a:r>
          </a:p>
        </p:txBody>
      </p:sp>
      <p:sp>
        <p:nvSpPr>
          <p:cNvPr id="3" name="Content Placeholder 2"/>
          <p:cNvSpPr>
            <a:spLocks noGrp="1"/>
          </p:cNvSpPr>
          <p:nvPr>
            <p:ph idx="1"/>
          </p:nvPr>
        </p:nvSpPr>
        <p:spPr>
          <a:xfrm>
            <a:off x="838200" y="1825625"/>
            <a:ext cx="7408025" cy="4351338"/>
          </a:xfrm>
        </p:spPr>
        <p:txBody>
          <a:bodyPr>
            <a:normAutofit/>
          </a:bodyPr>
          <a:lstStyle/>
          <a:p>
            <a:r>
              <a:rPr lang="en-US" dirty="0"/>
              <a:t>Structural Chromosomal Abnormalities</a:t>
            </a:r>
          </a:p>
          <a:p>
            <a:pPr lvl="1"/>
            <a:r>
              <a:rPr lang="en-US" dirty="0"/>
              <a:t>Break in chromosome followed by rearrangement or deletion of parts</a:t>
            </a:r>
          </a:p>
          <a:p>
            <a:endParaRPr lang="en-US" dirty="0"/>
          </a:p>
          <a:p>
            <a:r>
              <a:rPr lang="en-US" dirty="0"/>
              <a:t>Numeric Autosomal</a:t>
            </a:r>
          </a:p>
          <a:p>
            <a:pPr lvl="1"/>
            <a:r>
              <a:rPr lang="en-US" dirty="0"/>
              <a:t>Change in chromosome number of autosome</a:t>
            </a:r>
          </a:p>
          <a:p>
            <a:endParaRPr lang="en-US" dirty="0"/>
          </a:p>
        </p:txBody>
      </p:sp>
    </p:spTree>
    <p:extLst>
      <p:ext uri="{BB962C8B-B14F-4D97-AF65-F5344CB8AC3E}">
        <p14:creationId xmlns:p14="http://schemas.microsoft.com/office/powerpoint/2010/main" val="10296071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5A9A-340A-F4DB-9B5C-937EEEDBF90F}"/>
              </a:ext>
            </a:extLst>
          </p:cNvPr>
          <p:cNvSpPr>
            <a:spLocks noGrp="1"/>
          </p:cNvSpPr>
          <p:nvPr>
            <p:ph type="title"/>
          </p:nvPr>
        </p:nvSpPr>
        <p:spPr/>
        <p:txBody>
          <a:bodyPr/>
          <a:lstStyle/>
          <a:p>
            <a:r>
              <a:rPr lang="en-US" dirty="0"/>
              <a:t>Sex Chromosomes</a:t>
            </a:r>
          </a:p>
        </p:txBody>
      </p:sp>
      <p:sp>
        <p:nvSpPr>
          <p:cNvPr id="3" name="Content Placeholder 2">
            <a:extLst>
              <a:ext uri="{FF2B5EF4-FFF2-40B4-BE49-F238E27FC236}">
                <a16:creationId xmlns:a16="http://schemas.microsoft.com/office/drawing/2014/main" id="{AACE5169-D79D-C76A-F1CA-99E8ACFF0256}"/>
              </a:ext>
            </a:extLst>
          </p:cNvPr>
          <p:cNvSpPr>
            <a:spLocks noGrp="1"/>
          </p:cNvSpPr>
          <p:nvPr>
            <p:ph idx="1"/>
          </p:nvPr>
        </p:nvSpPr>
        <p:spPr>
          <a:xfrm>
            <a:off x="838200" y="1825625"/>
            <a:ext cx="6814351" cy="4351338"/>
          </a:xfrm>
        </p:spPr>
        <p:txBody>
          <a:bodyPr/>
          <a:lstStyle/>
          <a:p>
            <a:r>
              <a:rPr lang="en-US" dirty="0"/>
              <a:t>Changes in the structure or number of sex chromosomes can lead to a number of diseases. </a:t>
            </a:r>
          </a:p>
          <a:p>
            <a:r>
              <a:rPr lang="en-US" dirty="0"/>
              <a:t>Trisomy X syndrome [XXX]</a:t>
            </a:r>
          </a:p>
          <a:p>
            <a:r>
              <a:rPr lang="en-US" dirty="0"/>
              <a:t>Turner syndrome [XO]</a:t>
            </a:r>
          </a:p>
          <a:p>
            <a:r>
              <a:rPr lang="en-US" dirty="0"/>
              <a:t>Klinefelter syndrome [XXY]</a:t>
            </a:r>
          </a:p>
          <a:p>
            <a:endParaRPr lang="en-US" dirty="0"/>
          </a:p>
        </p:txBody>
      </p:sp>
      <p:pic>
        <p:nvPicPr>
          <p:cNvPr id="12290" name="Picture 2" descr="X Chromosome Infographic ">
            <a:extLst>
              <a:ext uri="{FF2B5EF4-FFF2-40B4-BE49-F238E27FC236}">
                <a16:creationId xmlns:a16="http://schemas.microsoft.com/office/drawing/2014/main" id="{5F29D876-A1A8-33A3-6A77-45B1E020CC3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742" t="63172" b="25696"/>
          <a:stretch/>
        </p:blipFill>
        <p:spPr bwMode="auto">
          <a:xfrm>
            <a:off x="7821227" y="1984456"/>
            <a:ext cx="4154750" cy="301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8728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E81B22-D3B0-559D-9AC7-6DBC04AB22DB}"/>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910136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6C12C-E150-1F2C-A07F-6F56EEB4D6CB}"/>
              </a:ext>
            </a:extLst>
          </p:cNvPr>
          <p:cNvSpPr>
            <a:spLocks noGrp="1"/>
          </p:cNvSpPr>
          <p:nvPr>
            <p:ph type="title"/>
          </p:nvPr>
        </p:nvSpPr>
        <p:spPr/>
        <p:txBody>
          <a:bodyPr/>
          <a:lstStyle/>
          <a:p>
            <a:r>
              <a:rPr lang="en-US" dirty="0"/>
              <a:t>DNA Structure and Function</a:t>
            </a:r>
          </a:p>
        </p:txBody>
      </p:sp>
      <p:sp>
        <p:nvSpPr>
          <p:cNvPr id="3" name="Content Placeholder 2">
            <a:extLst>
              <a:ext uri="{FF2B5EF4-FFF2-40B4-BE49-F238E27FC236}">
                <a16:creationId xmlns:a16="http://schemas.microsoft.com/office/drawing/2014/main" id="{720C7FE8-B268-58D9-85FB-64E58FE6997C}"/>
              </a:ext>
            </a:extLst>
          </p:cNvPr>
          <p:cNvSpPr>
            <a:spLocks noGrp="1"/>
          </p:cNvSpPr>
          <p:nvPr>
            <p:ph idx="1"/>
          </p:nvPr>
        </p:nvSpPr>
        <p:spPr>
          <a:xfrm>
            <a:off x="838199" y="1825625"/>
            <a:ext cx="6441489" cy="4351338"/>
          </a:xfrm>
        </p:spPr>
        <p:txBody>
          <a:bodyPr/>
          <a:lstStyle/>
          <a:p>
            <a:r>
              <a:rPr lang="en-US" dirty="0"/>
              <a:t>DNA stores our genetic information</a:t>
            </a:r>
          </a:p>
          <a:p>
            <a:r>
              <a:rPr lang="en-US" dirty="0"/>
              <a:t>Double-stranded helical structure</a:t>
            </a:r>
          </a:p>
          <a:p>
            <a:endParaRPr lang="en-US" dirty="0"/>
          </a:p>
          <a:p>
            <a:r>
              <a:rPr lang="en-US" dirty="0"/>
              <a:t>Backbone – alternating groups of sugar (deoxyribose) and phosphate</a:t>
            </a:r>
          </a:p>
          <a:p>
            <a:endParaRPr lang="en-US" dirty="0"/>
          </a:p>
          <a:p>
            <a:r>
              <a:rPr lang="en-US" dirty="0"/>
              <a:t>Nucleotides – nitrogenous bases that carry the genetic information </a:t>
            </a:r>
          </a:p>
        </p:txBody>
      </p:sp>
      <p:pic>
        <p:nvPicPr>
          <p:cNvPr id="6" name="Picture 4">
            <a:extLst>
              <a:ext uri="{FF2B5EF4-FFF2-40B4-BE49-F238E27FC236}">
                <a16:creationId xmlns:a16="http://schemas.microsoft.com/office/drawing/2014/main" id="{01FE5A35-EDEC-0F66-07AE-122F2A7ED1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6083" y="251780"/>
            <a:ext cx="3772044" cy="65269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23D1DE52-054C-9306-1CB7-A3D6D5C2827B}"/>
              </a:ext>
            </a:extLst>
          </p:cNvPr>
          <p:cNvSpPr txBox="1"/>
          <p:nvPr/>
        </p:nvSpPr>
        <p:spPr>
          <a:xfrm>
            <a:off x="1552755" y="6421554"/>
            <a:ext cx="6990273" cy="369332"/>
          </a:xfrm>
          <a:prstGeom prst="rect">
            <a:avLst/>
          </a:prstGeom>
          <a:noFill/>
        </p:spPr>
        <p:txBody>
          <a:bodyPr wrap="square" rtlCol="0">
            <a:spAutoFit/>
          </a:bodyPr>
          <a:lstStyle/>
          <a:p>
            <a:r>
              <a:rPr lang="en-US" dirty="0"/>
              <a:t> </a:t>
            </a:r>
            <a:r>
              <a:rPr lang="en-US" sz="1200" dirty="0"/>
              <a:t>Dorman JS, et al. Biological Research For Nursing. 2017;19(1):7-17. doi:10.1177/1099800416678321</a:t>
            </a:r>
          </a:p>
        </p:txBody>
      </p:sp>
    </p:spTree>
    <p:extLst>
      <p:ext uri="{BB962C8B-B14F-4D97-AF65-F5344CB8AC3E}">
        <p14:creationId xmlns:p14="http://schemas.microsoft.com/office/powerpoint/2010/main" val="25452800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3BF36-FDC2-5613-668F-B57EBB036AEB}"/>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2599018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6B1AB-C342-A040-30C5-1F4CE562055C}"/>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6437613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07066-6D08-BC7A-118B-27FFB31F99DC}"/>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1053697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BCDDD2-DAA3-B162-68A8-4D7D53896DF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7254014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B07D2-5FBF-D701-3485-F970DA93E2A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0094264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Patterns of Inheritance</a:t>
            </a:r>
          </a:p>
        </p:txBody>
      </p:sp>
      <p:sp>
        <p:nvSpPr>
          <p:cNvPr id="3" name="Content Placeholder 2"/>
          <p:cNvSpPr>
            <a:spLocks noGrp="1"/>
          </p:cNvSpPr>
          <p:nvPr>
            <p:ph idx="1"/>
          </p:nvPr>
        </p:nvSpPr>
        <p:spPr/>
        <p:txBody>
          <a:bodyPr>
            <a:normAutofit fontScale="92500" lnSpcReduction="10000"/>
          </a:bodyPr>
          <a:lstStyle/>
          <a:p>
            <a:pPr marL="350838" indent="-350838">
              <a:lnSpc>
                <a:spcPct val="100000"/>
              </a:lnSpc>
            </a:pPr>
            <a:r>
              <a:rPr lang="en-US" altLang="en-US" b="1" u="sng" dirty="0">
                <a:ea typeface="ＭＳ Ｐゴシック" panose="020B0600070205080204" pitchFamily="34" charset="-128"/>
              </a:rPr>
              <a:t>Gen</a:t>
            </a:r>
            <a:r>
              <a:rPr lang="en-US" altLang="en-US" b="1" dirty="0">
                <a:ea typeface="ＭＳ Ｐゴシック" panose="020B0600070205080204" pitchFamily="34" charset="-128"/>
              </a:rPr>
              <a:t>otype</a:t>
            </a:r>
            <a:r>
              <a:rPr lang="en-US" altLang="en-US" dirty="0">
                <a:ea typeface="ＭＳ Ｐゴシック" panose="020B0600070205080204" pitchFamily="34" charset="-128"/>
              </a:rPr>
              <a:t>: a person’s</a:t>
            </a:r>
            <a:r>
              <a:rPr lang="en-US" altLang="ja-JP" dirty="0">
                <a:ea typeface="ＭＳ Ｐゴシック" panose="020B0600070205080204" pitchFamily="34" charset="-128"/>
              </a:rPr>
              <a:t> </a:t>
            </a:r>
            <a:r>
              <a:rPr lang="en-US" altLang="ja-JP" u="sng" dirty="0">
                <a:ea typeface="ＭＳ Ｐゴシック" panose="020B0600070205080204" pitchFamily="34" charset="-128"/>
              </a:rPr>
              <a:t>gen</a:t>
            </a:r>
            <a:r>
              <a:rPr lang="en-US" altLang="ja-JP" dirty="0">
                <a:ea typeface="ＭＳ Ｐゴシック" panose="020B0600070205080204" pitchFamily="34" charset="-128"/>
              </a:rPr>
              <a:t>etic material - </a:t>
            </a:r>
            <a:r>
              <a:rPr lang="en-US" dirty="0"/>
              <a:t>DNA sequence and composition at a given locus </a:t>
            </a:r>
            <a:endParaRPr lang="en-US" altLang="ja-JP" dirty="0">
              <a:ea typeface="ＭＳ Ｐゴシック" panose="020B0600070205080204" pitchFamily="34" charset="-128"/>
            </a:endParaRPr>
          </a:p>
          <a:p>
            <a:pPr marL="350838" indent="-350838">
              <a:lnSpc>
                <a:spcPct val="100000"/>
              </a:lnSpc>
            </a:pPr>
            <a:r>
              <a:rPr lang="en-US" altLang="en-US" b="1" u="sng" dirty="0">
                <a:ea typeface="ＭＳ Ｐゴシック" panose="020B0600070205080204" pitchFamily="34" charset="-128"/>
              </a:rPr>
              <a:t>Ph</a:t>
            </a:r>
            <a:r>
              <a:rPr lang="en-US" altLang="en-US" b="1" dirty="0">
                <a:ea typeface="ＭＳ Ｐゴシック" panose="020B0600070205080204" pitchFamily="34" charset="-128"/>
              </a:rPr>
              <a:t>enotype</a:t>
            </a:r>
            <a:r>
              <a:rPr lang="en-US" altLang="en-US" dirty="0">
                <a:ea typeface="ＭＳ Ｐゴシック" panose="020B0600070205080204" pitchFamily="34" charset="-128"/>
              </a:rPr>
              <a:t>: a person’</a:t>
            </a:r>
            <a:r>
              <a:rPr lang="en-US" altLang="ja-JP" dirty="0">
                <a:ea typeface="ＭＳ Ｐゴシック" panose="020B0600070205080204" pitchFamily="34" charset="-128"/>
              </a:rPr>
              <a:t>s </a:t>
            </a:r>
            <a:r>
              <a:rPr lang="en-US" altLang="ja-JP" u="sng" dirty="0">
                <a:ea typeface="ＭＳ Ｐゴシック" panose="020B0600070205080204" pitchFamily="34" charset="-128"/>
              </a:rPr>
              <a:t>ph</a:t>
            </a:r>
            <a:r>
              <a:rPr lang="en-US" altLang="ja-JP" dirty="0">
                <a:ea typeface="ＭＳ Ｐゴシック" panose="020B0600070205080204" pitchFamily="34" charset="-128"/>
              </a:rPr>
              <a:t>ysical characteristics – appearance of a trait or expression of a disease</a:t>
            </a:r>
          </a:p>
          <a:p>
            <a:pPr marL="350838" indent="-350838">
              <a:lnSpc>
                <a:spcPct val="100000"/>
              </a:lnSpc>
            </a:pPr>
            <a:r>
              <a:rPr lang="en-US" altLang="ja-JP" b="1" dirty="0">
                <a:ea typeface="ＭＳ Ｐゴシック" panose="020B0600070205080204" pitchFamily="34" charset="-128"/>
              </a:rPr>
              <a:t>Expressivity</a:t>
            </a:r>
            <a:r>
              <a:rPr lang="en-US" altLang="ja-JP" dirty="0">
                <a:ea typeface="ＭＳ Ｐゴシック" panose="020B0600070205080204" pitchFamily="34" charset="-128"/>
              </a:rPr>
              <a:t>: manner in which gene is expressed (mild </a:t>
            </a:r>
            <a:r>
              <a:rPr lang="en-US" altLang="ja-JP" dirty="0">
                <a:ea typeface="ＭＳ Ｐゴシック" panose="020B0600070205080204" pitchFamily="34" charset="-128"/>
                <a:sym typeface="Wingdings" panose="05000000000000000000" pitchFamily="2" charset="2"/>
              </a:rPr>
              <a:t>&lt;-&gt; severe)</a:t>
            </a:r>
          </a:p>
          <a:p>
            <a:pPr marL="350838" indent="-350838">
              <a:lnSpc>
                <a:spcPct val="100000"/>
              </a:lnSpc>
            </a:pPr>
            <a:r>
              <a:rPr lang="en-US" altLang="ja-JP" b="1" dirty="0">
                <a:ea typeface="ＭＳ Ｐゴシック" panose="020B0600070205080204" pitchFamily="34" charset="-128"/>
                <a:sym typeface="Wingdings" panose="05000000000000000000" pitchFamily="2" charset="2"/>
              </a:rPr>
              <a:t>Penetrance</a:t>
            </a:r>
            <a:r>
              <a:rPr lang="en-US" altLang="ja-JP" dirty="0">
                <a:ea typeface="ＭＳ Ｐゴシック" panose="020B0600070205080204" pitchFamily="34" charset="-128"/>
                <a:sym typeface="Wingdings" panose="05000000000000000000" pitchFamily="2" charset="2"/>
              </a:rPr>
              <a:t>: ability of a gene to express its function</a:t>
            </a:r>
          </a:p>
          <a:p>
            <a:pPr marL="808038" lvl="1" indent="-350838">
              <a:lnSpc>
                <a:spcPct val="100000"/>
              </a:lnSpc>
            </a:pPr>
            <a:r>
              <a:rPr lang="en-US" altLang="ja-JP" dirty="0">
                <a:ea typeface="ＭＳ Ｐゴシック" panose="020B0600070205080204" pitchFamily="34" charset="-128"/>
                <a:sym typeface="Wingdings" panose="05000000000000000000" pitchFamily="2" charset="2"/>
              </a:rPr>
              <a:t>Example – if 75% of people with a specific gene have the phenotype then penetrance is 75%</a:t>
            </a:r>
          </a:p>
          <a:p>
            <a:pPr marL="350838" indent="-350838">
              <a:lnSpc>
                <a:spcPct val="100000"/>
              </a:lnSpc>
            </a:pPr>
            <a:endParaRPr lang="en-US" altLang="ja-JP" dirty="0">
              <a:ea typeface="ＭＳ Ｐゴシック" panose="020B0600070205080204" pitchFamily="34" charset="-128"/>
              <a:sym typeface="Wingdings" panose="05000000000000000000" pitchFamily="2" charset="2"/>
            </a:endParaRPr>
          </a:p>
          <a:p>
            <a:pPr marL="350838" indent="-350838">
              <a:lnSpc>
                <a:spcPct val="100000"/>
              </a:lnSpc>
            </a:pPr>
            <a:r>
              <a:rPr lang="en-US" altLang="ja-JP" b="1" dirty="0">
                <a:ea typeface="ＭＳ Ｐゴシック" panose="020B0600070205080204" pitchFamily="34" charset="-128"/>
                <a:sym typeface="Wingdings" panose="05000000000000000000" pitchFamily="2" charset="2"/>
              </a:rPr>
              <a:t>Locus</a:t>
            </a:r>
            <a:r>
              <a:rPr lang="en-US" altLang="ja-JP" dirty="0">
                <a:ea typeface="ＭＳ Ｐゴシック" panose="020B0600070205080204" pitchFamily="34" charset="-128"/>
                <a:sym typeface="Wingdings" panose="05000000000000000000" pitchFamily="2" charset="2"/>
              </a:rPr>
              <a:t>: position of a gene on a chromosome</a:t>
            </a:r>
            <a:endParaRPr lang="en-US" altLang="ja-JP" dirty="0">
              <a:ea typeface="ＭＳ Ｐゴシック" panose="020B0600070205080204" pitchFamily="34" charset="-128"/>
            </a:endParaRPr>
          </a:p>
        </p:txBody>
      </p:sp>
    </p:spTree>
    <p:extLst>
      <p:ext uri="{BB962C8B-B14F-4D97-AF65-F5344CB8AC3E}">
        <p14:creationId xmlns:p14="http://schemas.microsoft.com/office/powerpoint/2010/main" val="24574536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4B2BA6C7-856C-4AFA-B499-224E79395B4E}"/>
              </a:ext>
            </a:extLst>
          </p:cNvPr>
          <p:cNvSpPr>
            <a:spLocks noGrp="1" noChangeArrowheads="1"/>
          </p:cNvSpPr>
          <p:nvPr>
            <p:ph type="title"/>
          </p:nvPr>
        </p:nvSpPr>
        <p:spPr/>
        <p:txBody>
          <a:bodyPr>
            <a:normAutofit/>
          </a:bodyPr>
          <a:lstStyle/>
          <a:p>
            <a:pPr eaLnBrk="1" hangingPunct="1">
              <a:defRPr/>
            </a:pPr>
            <a:r>
              <a:rPr lang="en-US" dirty="0">
                <a:ea typeface="+mj-ea"/>
              </a:rPr>
              <a:t>Gene Interactions</a:t>
            </a:r>
          </a:p>
        </p:txBody>
      </p:sp>
      <p:sp>
        <p:nvSpPr>
          <p:cNvPr id="26627" name="Rectangle 3">
            <a:extLst>
              <a:ext uri="{FF2B5EF4-FFF2-40B4-BE49-F238E27FC236}">
                <a16:creationId xmlns:a16="http://schemas.microsoft.com/office/drawing/2014/main" id="{285D3C8A-5613-476E-94DB-8831B32C31EA}"/>
              </a:ext>
            </a:extLst>
          </p:cNvPr>
          <p:cNvSpPr>
            <a:spLocks noGrp="1" noChangeArrowheads="1"/>
          </p:cNvSpPr>
          <p:nvPr>
            <p:ph idx="1"/>
          </p:nvPr>
        </p:nvSpPr>
        <p:spPr/>
        <p:txBody>
          <a:bodyPr>
            <a:normAutofit fontScale="92500"/>
          </a:bodyPr>
          <a:lstStyle/>
          <a:p>
            <a:pPr marL="350838" indent="-350838">
              <a:lnSpc>
                <a:spcPct val="100000"/>
              </a:lnSpc>
            </a:pPr>
            <a:r>
              <a:rPr lang="en-US" altLang="en-US" sz="3000" dirty="0">
                <a:ea typeface="ＭＳ Ｐゴシック" panose="020B0600070205080204" pitchFamily="34" charset="-128"/>
              </a:rPr>
              <a:t>If </a:t>
            </a:r>
            <a:r>
              <a:rPr lang="en-US" sz="3200" dirty="0"/>
              <a:t>only one pair of alleles (one gene) drive the trait: </a:t>
            </a:r>
            <a:r>
              <a:rPr lang="en-US" sz="3200" b="1" dirty="0"/>
              <a:t>single-gene</a:t>
            </a:r>
            <a:r>
              <a:rPr lang="en-US" sz="3200" dirty="0"/>
              <a:t>.</a:t>
            </a:r>
            <a:endParaRPr lang="en-US" altLang="en-US" sz="3000" dirty="0">
              <a:ea typeface="ＭＳ Ｐゴシック" panose="020B0600070205080204" pitchFamily="34" charset="-128"/>
            </a:endParaRPr>
          </a:p>
          <a:p>
            <a:pPr marL="350838" indent="-350838">
              <a:lnSpc>
                <a:spcPct val="100000"/>
              </a:lnSpc>
            </a:pPr>
            <a:r>
              <a:rPr lang="en-US" altLang="en-US" sz="3000" dirty="0">
                <a:ea typeface="ＭＳ Ｐゴシック" panose="020B0600070205080204" pitchFamily="34" charset="-128"/>
              </a:rPr>
              <a:t>Many genes could affect one trait: </a:t>
            </a:r>
            <a:r>
              <a:rPr lang="en-US" altLang="en-US" sz="3000" b="1" dirty="0">
                <a:ea typeface="ＭＳ Ｐゴシック" panose="020B0600070205080204" pitchFamily="34" charset="-128"/>
              </a:rPr>
              <a:t>polygenic</a:t>
            </a:r>
            <a:r>
              <a:rPr lang="en-US" altLang="en-US" sz="3000" dirty="0">
                <a:ea typeface="ＭＳ Ｐゴシック" panose="020B0600070205080204" pitchFamily="34" charset="-128"/>
              </a:rPr>
              <a:t>.</a:t>
            </a:r>
          </a:p>
          <a:p>
            <a:pPr marL="350838" indent="-350838">
              <a:lnSpc>
                <a:spcPct val="100000"/>
              </a:lnSpc>
            </a:pPr>
            <a:r>
              <a:rPr lang="en-US" altLang="en-US" sz="3000" dirty="0">
                <a:ea typeface="ＭＳ Ｐゴシック" panose="020B0600070205080204" pitchFamily="34" charset="-128"/>
              </a:rPr>
              <a:t>Both multiple genes and the environment could affect one trait: </a:t>
            </a:r>
            <a:r>
              <a:rPr lang="en-US" altLang="en-US" sz="3000" b="1" dirty="0">
                <a:ea typeface="ＭＳ Ｐゴシック" panose="020B0600070205080204" pitchFamily="34" charset="-128"/>
              </a:rPr>
              <a:t>multifactorial</a:t>
            </a:r>
            <a:r>
              <a:rPr lang="en-US" altLang="en-US" sz="3000" dirty="0">
                <a:ea typeface="ＭＳ Ｐゴシック" panose="020B0600070205080204" pitchFamily="34" charset="-128"/>
              </a:rPr>
              <a:t>.</a:t>
            </a:r>
            <a:r>
              <a:rPr lang="en-US" altLang="en-US" sz="3000" dirty="0">
                <a:solidFill>
                  <a:srgbClr val="FF0000"/>
                </a:solidFill>
                <a:ea typeface="ＭＳ Ｐゴシック" panose="020B0600070205080204" pitchFamily="34" charset="-128"/>
              </a:rPr>
              <a:t>*</a:t>
            </a:r>
          </a:p>
          <a:p>
            <a:pPr marL="350838" indent="-350838">
              <a:lnSpc>
                <a:spcPct val="100000"/>
              </a:lnSpc>
            </a:pPr>
            <a:r>
              <a:rPr lang="en-US" altLang="en-US" sz="3000" dirty="0">
                <a:ea typeface="ＭＳ Ｐゴシック" panose="020B0600070205080204" pitchFamily="34" charset="-128"/>
              </a:rPr>
              <a:t>One gene could mask the effect of another: </a:t>
            </a:r>
            <a:r>
              <a:rPr lang="en-US" altLang="en-US" sz="3000" b="1" dirty="0">
                <a:ea typeface="ＭＳ Ｐゴシック" panose="020B0600070205080204" pitchFamily="34" charset="-128"/>
              </a:rPr>
              <a:t>epistasis</a:t>
            </a:r>
            <a:r>
              <a:rPr lang="en-US" altLang="en-US" sz="3000" dirty="0">
                <a:ea typeface="ＭＳ Ｐゴシック" panose="020B0600070205080204" pitchFamily="34" charset="-128"/>
              </a:rPr>
              <a:t>.</a:t>
            </a:r>
          </a:p>
          <a:p>
            <a:pPr marL="350838" indent="-350838">
              <a:lnSpc>
                <a:spcPct val="100000"/>
              </a:lnSpc>
            </a:pPr>
            <a:r>
              <a:rPr lang="en-US" altLang="en-US" sz="3000" dirty="0">
                <a:ea typeface="ＭＳ Ｐゴシック" panose="020B0600070205080204" pitchFamily="34" charset="-128"/>
              </a:rPr>
              <a:t>One gene might depend on another: </a:t>
            </a:r>
            <a:r>
              <a:rPr lang="en-US" altLang="en-US" sz="3000" b="1" dirty="0">
                <a:ea typeface="ＭＳ Ｐゴシック" panose="020B0600070205080204" pitchFamily="34" charset="-128"/>
              </a:rPr>
              <a:t>complementary</a:t>
            </a:r>
            <a:r>
              <a:rPr lang="en-US" altLang="en-US" sz="3000" dirty="0">
                <a:ea typeface="ＭＳ Ｐゴシック" panose="020B0600070205080204" pitchFamily="34" charset="-128"/>
              </a:rPr>
              <a:t>.</a:t>
            </a:r>
          </a:p>
          <a:p>
            <a:pPr marL="350838" indent="-350838">
              <a:lnSpc>
                <a:spcPct val="100000"/>
              </a:lnSpc>
            </a:pPr>
            <a:r>
              <a:rPr lang="en-US" altLang="en-US" sz="3000" dirty="0">
                <a:ea typeface="ＭＳ Ｐゴシック" panose="020B0600070205080204" pitchFamily="34" charset="-128"/>
              </a:rPr>
              <a:t>Two genes together might create a new phenotype: </a:t>
            </a:r>
            <a:r>
              <a:rPr lang="en-US" altLang="en-US" sz="3000" b="1" dirty="0">
                <a:ea typeface="ＭＳ Ｐゴシック" panose="020B0600070205080204" pitchFamily="34" charset="-128"/>
              </a:rPr>
              <a:t>collaborative</a:t>
            </a:r>
            <a:r>
              <a:rPr lang="en-US" altLang="en-US" sz="3000" dirty="0">
                <a:ea typeface="ＭＳ Ｐゴシック" panose="020B0600070205080204" pitchFamily="34" charset="-128"/>
              </a:rPr>
              <a:t>.</a:t>
            </a:r>
          </a:p>
          <a:p>
            <a:pPr marL="350838" indent="-350838">
              <a:lnSpc>
                <a:spcPct val="100000"/>
              </a:lnSpc>
            </a:pPr>
            <a:r>
              <a:rPr lang="en-US" altLang="en-US" sz="3000" dirty="0">
                <a:ea typeface="ＭＳ Ｐゴシック" panose="020B0600070205080204" pitchFamily="34" charset="-128"/>
              </a:rPr>
              <a:t>If more than 1 allele affects same trait: </a:t>
            </a:r>
            <a:r>
              <a:rPr lang="en-US" altLang="en-US" sz="3000" b="1" dirty="0">
                <a:ea typeface="ＭＳ Ｐゴシック" panose="020B0600070205080204" pitchFamily="34" charset="-128"/>
              </a:rPr>
              <a:t>multiple alleles</a:t>
            </a:r>
            <a:r>
              <a:rPr lang="en-US" altLang="en-US" sz="3000" dirty="0">
                <a:ea typeface="ＭＳ Ｐゴシック" panose="020B0600070205080204" pitchFamily="34" charset="-128"/>
              </a:rPr>
              <a:t>.</a:t>
            </a:r>
          </a:p>
          <a:p>
            <a:pPr marL="350838" indent="-350838">
              <a:lnSpc>
                <a:spcPct val="100000"/>
              </a:lnSpc>
            </a:pPr>
            <a:endParaRPr lang="en-US" altLang="en-US" dirty="0">
              <a:ea typeface="ＭＳ Ｐゴシック" panose="020B0600070205080204" pitchFamily="34" charset="-128"/>
            </a:endParaRPr>
          </a:p>
        </p:txBody>
      </p:sp>
      <p:sp>
        <p:nvSpPr>
          <p:cNvPr id="4" name="TextBox 3"/>
          <p:cNvSpPr txBox="1"/>
          <p:nvPr/>
        </p:nvSpPr>
        <p:spPr>
          <a:xfrm>
            <a:off x="7423266" y="6192982"/>
            <a:ext cx="3635162" cy="369332"/>
          </a:xfrm>
          <a:prstGeom prst="rect">
            <a:avLst/>
          </a:prstGeom>
          <a:noFill/>
        </p:spPr>
        <p:txBody>
          <a:bodyPr wrap="none" rtlCol="0">
            <a:spAutoFit/>
          </a:bodyPr>
          <a:lstStyle/>
          <a:p>
            <a:r>
              <a:rPr lang="en-US" dirty="0">
                <a:solidFill>
                  <a:srgbClr val="FF0000"/>
                </a:solidFill>
              </a:rPr>
              <a:t>*Most diseases fall into this category</a:t>
            </a:r>
          </a:p>
        </p:txBody>
      </p:sp>
    </p:spTree>
    <p:extLst>
      <p:ext uri="{BB962C8B-B14F-4D97-AF65-F5344CB8AC3E}">
        <p14:creationId xmlns:p14="http://schemas.microsoft.com/office/powerpoint/2010/main" val="10099033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D2CDA-AB94-1616-5C52-ACC4BBA2D807}"/>
              </a:ext>
            </a:extLst>
          </p:cNvPr>
          <p:cNvSpPr>
            <a:spLocks noGrp="1"/>
          </p:cNvSpPr>
          <p:nvPr>
            <p:ph type="title"/>
          </p:nvPr>
        </p:nvSpPr>
        <p:spPr/>
        <p:txBody>
          <a:bodyPr/>
          <a:lstStyle/>
          <a:p>
            <a:r>
              <a:rPr lang="en-US" dirty="0"/>
              <a:t>Genetic Imprinting</a:t>
            </a:r>
          </a:p>
        </p:txBody>
      </p:sp>
      <p:sp>
        <p:nvSpPr>
          <p:cNvPr id="3" name="Content Placeholder 2">
            <a:extLst>
              <a:ext uri="{FF2B5EF4-FFF2-40B4-BE49-F238E27FC236}">
                <a16:creationId xmlns:a16="http://schemas.microsoft.com/office/drawing/2014/main" id="{B8F42347-3F92-9425-3EC7-9A2066EF767A}"/>
              </a:ext>
            </a:extLst>
          </p:cNvPr>
          <p:cNvSpPr>
            <a:spLocks noGrp="1"/>
          </p:cNvSpPr>
          <p:nvPr>
            <p:ph idx="1"/>
          </p:nvPr>
        </p:nvSpPr>
        <p:spPr/>
        <p:txBody>
          <a:bodyPr/>
          <a:lstStyle/>
          <a:p>
            <a:r>
              <a:rPr lang="en-US" dirty="0"/>
              <a:t>Only one copy of a gene in an individual (one allele) is expressed, while the other copy is suppressed </a:t>
            </a:r>
          </a:p>
          <a:p>
            <a:r>
              <a:rPr lang="en-US" dirty="0"/>
              <a:t>Does not affect the DNA sequence itself</a:t>
            </a:r>
          </a:p>
        </p:txBody>
      </p:sp>
    </p:spTree>
    <p:extLst>
      <p:ext uri="{BB962C8B-B14F-4D97-AF65-F5344CB8AC3E}">
        <p14:creationId xmlns:p14="http://schemas.microsoft.com/office/powerpoint/2010/main" val="27481714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D2CDA-AB94-1616-5C52-ACC4BBA2D807}"/>
              </a:ext>
            </a:extLst>
          </p:cNvPr>
          <p:cNvSpPr>
            <a:spLocks noGrp="1"/>
          </p:cNvSpPr>
          <p:nvPr>
            <p:ph type="title"/>
          </p:nvPr>
        </p:nvSpPr>
        <p:spPr/>
        <p:txBody>
          <a:bodyPr/>
          <a:lstStyle/>
          <a:p>
            <a:r>
              <a:rPr lang="en-US" dirty="0"/>
              <a:t>Genetic Imprinting</a:t>
            </a:r>
          </a:p>
        </p:txBody>
      </p:sp>
      <p:sp>
        <p:nvSpPr>
          <p:cNvPr id="3" name="Content Placeholder 2">
            <a:extLst>
              <a:ext uri="{FF2B5EF4-FFF2-40B4-BE49-F238E27FC236}">
                <a16:creationId xmlns:a16="http://schemas.microsoft.com/office/drawing/2014/main" id="{B8F42347-3F92-9425-3EC7-9A2066EF767A}"/>
              </a:ext>
            </a:extLst>
          </p:cNvPr>
          <p:cNvSpPr>
            <a:spLocks noGrp="1"/>
          </p:cNvSpPr>
          <p:nvPr>
            <p:ph idx="1"/>
          </p:nvPr>
        </p:nvSpPr>
        <p:spPr/>
        <p:txBody>
          <a:bodyPr/>
          <a:lstStyle/>
          <a:p>
            <a:r>
              <a:rPr lang="en-US" dirty="0"/>
              <a:t>Only one copy of a gene in an individual (one allele) is expressed, while the other copy is suppressed </a:t>
            </a:r>
          </a:p>
          <a:p>
            <a:r>
              <a:rPr lang="en-US" dirty="0"/>
              <a:t>Does not affect the DNA sequence itself</a:t>
            </a:r>
          </a:p>
          <a:p>
            <a:r>
              <a:rPr lang="en-US" dirty="0"/>
              <a:t>Gene expression is silenced by the epigenetic addition of chemical tags to the DNA during egg or sperm formation</a:t>
            </a:r>
          </a:p>
        </p:txBody>
      </p:sp>
    </p:spTree>
    <p:extLst>
      <p:ext uri="{BB962C8B-B14F-4D97-AF65-F5344CB8AC3E}">
        <p14:creationId xmlns:p14="http://schemas.microsoft.com/office/powerpoint/2010/main" val="28759724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D2CDA-AB94-1616-5C52-ACC4BBA2D807}"/>
              </a:ext>
            </a:extLst>
          </p:cNvPr>
          <p:cNvSpPr>
            <a:spLocks noGrp="1"/>
          </p:cNvSpPr>
          <p:nvPr>
            <p:ph type="title"/>
          </p:nvPr>
        </p:nvSpPr>
        <p:spPr/>
        <p:txBody>
          <a:bodyPr/>
          <a:lstStyle/>
          <a:p>
            <a:r>
              <a:rPr lang="en-US" dirty="0"/>
              <a:t>Genetic Imprinting</a:t>
            </a:r>
          </a:p>
        </p:txBody>
      </p:sp>
      <p:sp>
        <p:nvSpPr>
          <p:cNvPr id="3" name="Content Placeholder 2">
            <a:extLst>
              <a:ext uri="{FF2B5EF4-FFF2-40B4-BE49-F238E27FC236}">
                <a16:creationId xmlns:a16="http://schemas.microsoft.com/office/drawing/2014/main" id="{B8F42347-3F92-9425-3EC7-9A2066EF767A}"/>
              </a:ext>
            </a:extLst>
          </p:cNvPr>
          <p:cNvSpPr>
            <a:spLocks noGrp="1"/>
          </p:cNvSpPr>
          <p:nvPr>
            <p:ph idx="1"/>
          </p:nvPr>
        </p:nvSpPr>
        <p:spPr/>
        <p:txBody>
          <a:bodyPr/>
          <a:lstStyle/>
          <a:p>
            <a:r>
              <a:rPr lang="en-US" dirty="0"/>
              <a:t>Only one copy of a gene in an individual (one allele) is expressed, while the other copy is suppressed </a:t>
            </a:r>
          </a:p>
          <a:p>
            <a:r>
              <a:rPr lang="en-US" dirty="0"/>
              <a:t>Does not affect the DNA sequence itself</a:t>
            </a:r>
          </a:p>
          <a:p>
            <a:r>
              <a:rPr lang="en-US" dirty="0"/>
              <a:t>Gene expression is silenced by the epigenetic addition of chemical tags to the DNA during egg or sperm formation</a:t>
            </a:r>
          </a:p>
          <a:p>
            <a:r>
              <a:rPr lang="en-US" dirty="0"/>
              <a:t>Epigenetic tags on imprinted genes usually stay in place for the life of the individual</a:t>
            </a:r>
          </a:p>
        </p:txBody>
      </p:sp>
    </p:spTree>
    <p:extLst>
      <p:ext uri="{BB962C8B-B14F-4D97-AF65-F5344CB8AC3E}">
        <p14:creationId xmlns:p14="http://schemas.microsoft.com/office/powerpoint/2010/main" val="317364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E0C1-E462-22E7-6D4E-232D981B3510}"/>
              </a:ext>
            </a:extLst>
          </p:cNvPr>
          <p:cNvSpPr>
            <a:spLocks noGrp="1"/>
          </p:cNvSpPr>
          <p:nvPr>
            <p:ph type="title"/>
          </p:nvPr>
        </p:nvSpPr>
        <p:spPr/>
        <p:txBody>
          <a:bodyPr/>
          <a:lstStyle/>
          <a:p>
            <a:r>
              <a:rPr lang="en-US" dirty="0"/>
              <a:t>DNA Structure and Function</a:t>
            </a:r>
          </a:p>
        </p:txBody>
      </p:sp>
      <p:sp>
        <p:nvSpPr>
          <p:cNvPr id="3" name="Content Placeholder 2">
            <a:extLst>
              <a:ext uri="{FF2B5EF4-FFF2-40B4-BE49-F238E27FC236}">
                <a16:creationId xmlns:a16="http://schemas.microsoft.com/office/drawing/2014/main" id="{FABDB8EA-F3FC-6B8F-5758-A5002519A96F}"/>
              </a:ext>
            </a:extLst>
          </p:cNvPr>
          <p:cNvSpPr>
            <a:spLocks noGrp="1"/>
          </p:cNvSpPr>
          <p:nvPr>
            <p:ph idx="1"/>
          </p:nvPr>
        </p:nvSpPr>
        <p:spPr/>
        <p:txBody>
          <a:bodyPr/>
          <a:lstStyle/>
          <a:p>
            <a:r>
              <a:rPr lang="en-US" dirty="0"/>
              <a:t>4 nucleotides</a:t>
            </a:r>
          </a:p>
          <a:p>
            <a:pPr lvl="1"/>
            <a:r>
              <a:rPr lang="en-US" b="1" u="sng" dirty="0"/>
              <a:t>A</a:t>
            </a:r>
            <a:r>
              <a:rPr lang="en-US" dirty="0"/>
              <a:t>denine</a:t>
            </a:r>
          </a:p>
          <a:p>
            <a:pPr lvl="1"/>
            <a:r>
              <a:rPr lang="en-US" b="1" u="sng" dirty="0"/>
              <a:t>T</a:t>
            </a:r>
            <a:r>
              <a:rPr lang="en-US" dirty="0"/>
              <a:t>hymine</a:t>
            </a:r>
          </a:p>
          <a:p>
            <a:pPr lvl="1"/>
            <a:r>
              <a:rPr lang="en-US" b="1" u="sng" dirty="0"/>
              <a:t>C</a:t>
            </a:r>
            <a:r>
              <a:rPr lang="en-US" dirty="0"/>
              <a:t>ytosine</a:t>
            </a:r>
          </a:p>
          <a:p>
            <a:pPr lvl="1"/>
            <a:r>
              <a:rPr lang="en-US" b="1" u="sng" dirty="0"/>
              <a:t>G</a:t>
            </a:r>
            <a:r>
              <a:rPr lang="en-US" dirty="0"/>
              <a:t>uanine </a:t>
            </a:r>
          </a:p>
          <a:p>
            <a:pPr lvl="1"/>
            <a:endParaRPr lang="en-US" dirty="0"/>
          </a:p>
          <a:p>
            <a:r>
              <a:rPr lang="en-US" dirty="0"/>
              <a:t>Base pairs</a:t>
            </a:r>
          </a:p>
          <a:p>
            <a:pPr lvl="1"/>
            <a:r>
              <a:rPr lang="en-US" dirty="0"/>
              <a:t>A-T</a:t>
            </a:r>
          </a:p>
          <a:p>
            <a:pPr lvl="1"/>
            <a:r>
              <a:rPr lang="en-US" dirty="0"/>
              <a:t>C-G</a:t>
            </a:r>
          </a:p>
        </p:txBody>
      </p:sp>
      <p:pic>
        <p:nvPicPr>
          <p:cNvPr id="1030" name="Picture 6" descr=" Base-pair">
            <a:extLst>
              <a:ext uri="{FF2B5EF4-FFF2-40B4-BE49-F238E27FC236}">
                <a16:creationId xmlns:a16="http://schemas.microsoft.com/office/drawing/2014/main" id="{B3632790-1E89-05EE-4402-7A17B4B56B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235"/>
          <a:stretch/>
        </p:blipFill>
        <p:spPr bwMode="auto">
          <a:xfrm>
            <a:off x="3752491" y="1498903"/>
            <a:ext cx="8082951" cy="51852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9B953C-C037-C80D-01E3-B9DD4D7047B4}"/>
              </a:ext>
            </a:extLst>
          </p:cNvPr>
          <p:cNvSpPr txBox="1"/>
          <p:nvPr/>
        </p:nvSpPr>
        <p:spPr>
          <a:xfrm>
            <a:off x="4226943" y="6323162"/>
            <a:ext cx="3566169" cy="276999"/>
          </a:xfrm>
          <a:prstGeom prst="rect">
            <a:avLst/>
          </a:prstGeom>
          <a:noFill/>
        </p:spPr>
        <p:txBody>
          <a:bodyPr wrap="none" rtlCol="0">
            <a:spAutoFit/>
          </a:bodyPr>
          <a:lstStyle/>
          <a:p>
            <a:r>
              <a:rPr lang="en-US" sz="1200" dirty="0"/>
              <a:t>https://www.genome.gov/genetics-glossary/Base-Pair</a:t>
            </a:r>
          </a:p>
        </p:txBody>
      </p:sp>
    </p:spTree>
    <p:extLst>
      <p:ext uri="{BB962C8B-B14F-4D97-AF65-F5344CB8AC3E}">
        <p14:creationId xmlns:p14="http://schemas.microsoft.com/office/powerpoint/2010/main" val="1521154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94CCC-32F6-F83F-4C89-E727076D5FE2}"/>
              </a:ext>
            </a:extLst>
          </p:cNvPr>
          <p:cNvSpPr>
            <a:spLocks noGrp="1"/>
          </p:cNvSpPr>
          <p:nvPr>
            <p:ph type="title"/>
          </p:nvPr>
        </p:nvSpPr>
        <p:spPr>
          <a:xfrm>
            <a:off x="841248" y="552289"/>
            <a:ext cx="3976496" cy="3900326"/>
          </a:xfrm>
        </p:spPr>
        <p:txBody>
          <a:bodyPr vert="horz" lIns="91440" tIns="45720" rIns="91440" bIns="45720" rtlCol="0" anchor="b">
            <a:normAutofit/>
          </a:bodyPr>
          <a:lstStyle/>
          <a:p>
            <a:r>
              <a:rPr lang="en-US" sz="5200" kern="1200" dirty="0">
                <a:solidFill>
                  <a:schemeClr val="tx1"/>
                </a:solidFill>
                <a:latin typeface="+mj-lt"/>
                <a:ea typeface="+mj-ea"/>
                <a:cs typeface="+mj-cs"/>
              </a:rPr>
              <a:t>Genomic Imprinting</a:t>
            </a:r>
          </a:p>
        </p:txBody>
      </p:sp>
      <p:pic>
        <p:nvPicPr>
          <p:cNvPr id="5" name="Content Placeholder 4" descr="Chart, scatter chart&#10;&#10;Description automatically generated">
            <a:extLst>
              <a:ext uri="{FF2B5EF4-FFF2-40B4-BE49-F238E27FC236}">
                <a16:creationId xmlns:a16="http://schemas.microsoft.com/office/drawing/2014/main" id="{2E9B4636-20D2-747C-3F9E-838D0889F4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6557" y="810568"/>
            <a:ext cx="6164194" cy="5070049"/>
          </a:xfrm>
          <a:prstGeom prst="rect">
            <a:avLst/>
          </a:prstGeom>
        </p:spPr>
      </p:pic>
    </p:spTree>
    <p:extLst>
      <p:ext uri="{BB962C8B-B14F-4D97-AF65-F5344CB8AC3E}">
        <p14:creationId xmlns:p14="http://schemas.microsoft.com/office/powerpoint/2010/main" val="6086285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875CB60-0ADB-4461-9603-35F613FBE8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1BB564-3B00-2AB0-B2EF-2C851AFA8745}"/>
              </a:ext>
            </a:extLst>
          </p:cNvPr>
          <p:cNvSpPr>
            <a:spLocks noGrp="1"/>
          </p:cNvSpPr>
          <p:nvPr>
            <p:ph type="title"/>
          </p:nvPr>
        </p:nvSpPr>
        <p:spPr>
          <a:xfrm>
            <a:off x="7360374" y="585216"/>
            <a:ext cx="3993426" cy="3312346"/>
          </a:xfrm>
        </p:spPr>
        <p:txBody>
          <a:bodyPr vert="horz" lIns="91440" tIns="45720" rIns="91440" bIns="45720" rtlCol="0" anchor="b">
            <a:normAutofit/>
          </a:bodyPr>
          <a:lstStyle/>
          <a:p>
            <a:r>
              <a:rPr lang="en-US" sz="5200" kern="1200" dirty="0">
                <a:solidFill>
                  <a:schemeClr val="tx1"/>
                </a:solidFill>
                <a:latin typeface="+mj-lt"/>
                <a:ea typeface="+mj-ea"/>
                <a:cs typeface="+mj-cs"/>
              </a:rPr>
              <a:t>Mendel Laws of Genetic Transmission</a:t>
            </a:r>
          </a:p>
        </p:txBody>
      </p:sp>
      <p:sp>
        <p:nvSpPr>
          <p:cNvPr id="3" name="Content Placeholder 2">
            <a:extLst>
              <a:ext uri="{FF2B5EF4-FFF2-40B4-BE49-F238E27FC236}">
                <a16:creationId xmlns:a16="http://schemas.microsoft.com/office/drawing/2014/main" id="{36A05CA5-BACF-82FF-7C13-7E79BAD4D3A1}"/>
              </a:ext>
            </a:extLst>
          </p:cNvPr>
          <p:cNvSpPr>
            <a:spLocks noGrp="1"/>
          </p:cNvSpPr>
          <p:nvPr>
            <p:ph idx="1"/>
          </p:nvPr>
        </p:nvSpPr>
        <p:spPr>
          <a:xfrm>
            <a:off x="7360374" y="4087144"/>
            <a:ext cx="3993426" cy="2044715"/>
          </a:xfrm>
        </p:spPr>
        <p:txBody>
          <a:bodyPr vert="horz" lIns="91440" tIns="45720" rIns="91440" bIns="45720" rtlCol="0">
            <a:normAutofit/>
          </a:bodyPr>
          <a:lstStyle/>
          <a:p>
            <a:pPr marL="0" indent="0">
              <a:buNone/>
            </a:pPr>
            <a:r>
              <a:rPr lang="en-US" sz="2400" kern="1200" dirty="0">
                <a:solidFill>
                  <a:schemeClr val="tx1"/>
                </a:solidFill>
                <a:latin typeface="+mn-lt"/>
                <a:ea typeface="+mn-ea"/>
                <a:cs typeface="+mn-cs"/>
              </a:rPr>
              <a:t>1865 – Gregor Mendel studied peas to determine patterns of inheritance of different phenotypes</a:t>
            </a:r>
          </a:p>
        </p:txBody>
      </p:sp>
      <p:pic>
        <p:nvPicPr>
          <p:cNvPr id="4" name="Picture 3" descr="Timeline&#10;&#10;Description automatically generated">
            <a:extLst>
              <a:ext uri="{FF2B5EF4-FFF2-40B4-BE49-F238E27FC236}">
                <a16:creationId xmlns:a16="http://schemas.microsoft.com/office/drawing/2014/main" id="{FB8707E6-1FD6-C6AB-104C-5B974CB82FB4}"/>
              </a:ext>
            </a:extLst>
          </p:cNvPr>
          <p:cNvPicPr>
            <a:picLocks noChangeAspect="1"/>
          </p:cNvPicPr>
          <p:nvPr/>
        </p:nvPicPr>
        <p:blipFill rotWithShape="1">
          <a:blip r:embed="rId2"/>
          <a:srcRect b="11158"/>
          <a:stretch/>
        </p:blipFill>
        <p:spPr>
          <a:xfrm>
            <a:off x="189364" y="1017047"/>
            <a:ext cx="6809060" cy="4657963"/>
          </a:xfrm>
          <a:prstGeom prst="rect">
            <a:avLst/>
          </a:prstGeom>
        </p:spPr>
      </p:pic>
    </p:spTree>
    <p:extLst>
      <p:ext uri="{BB962C8B-B14F-4D97-AF65-F5344CB8AC3E}">
        <p14:creationId xmlns:p14="http://schemas.microsoft.com/office/powerpoint/2010/main" val="7495958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98A83E4-3751-8D66-55BB-BC24E1D133D1}"/>
              </a:ext>
            </a:extLst>
          </p:cNvPr>
          <p:cNvSpPr>
            <a:spLocks noGrp="1"/>
          </p:cNvSpPr>
          <p:nvPr>
            <p:ph type="title"/>
          </p:nvPr>
        </p:nvSpPr>
        <p:spPr>
          <a:xfrm>
            <a:off x="4965430" y="629268"/>
            <a:ext cx="6586491" cy="1286160"/>
          </a:xfrm>
        </p:spPr>
        <p:txBody>
          <a:bodyPr anchor="b">
            <a:normAutofit/>
          </a:bodyPr>
          <a:lstStyle/>
          <a:p>
            <a:r>
              <a:rPr lang="en-US" dirty="0"/>
              <a:t>Alleles</a:t>
            </a:r>
          </a:p>
        </p:txBody>
      </p:sp>
      <p:sp>
        <p:nvSpPr>
          <p:cNvPr id="9" name="Content Placeholder 8">
            <a:extLst>
              <a:ext uri="{FF2B5EF4-FFF2-40B4-BE49-F238E27FC236}">
                <a16:creationId xmlns:a16="http://schemas.microsoft.com/office/drawing/2014/main" id="{D5AE1803-7078-45FF-D715-2B378B21C3F3}"/>
              </a:ext>
            </a:extLst>
          </p:cNvPr>
          <p:cNvSpPr>
            <a:spLocks noGrp="1"/>
          </p:cNvSpPr>
          <p:nvPr>
            <p:ph idx="1"/>
          </p:nvPr>
        </p:nvSpPr>
        <p:spPr>
          <a:xfrm>
            <a:off x="4965431" y="2438400"/>
            <a:ext cx="6586489" cy="3785419"/>
          </a:xfrm>
        </p:spPr>
        <p:txBody>
          <a:bodyPr>
            <a:normAutofit/>
          </a:bodyPr>
          <a:lstStyle/>
          <a:p>
            <a:r>
              <a:rPr lang="en-US" sz="2000" dirty="0"/>
              <a:t>same gene at same locus</a:t>
            </a:r>
          </a:p>
          <a:p>
            <a:r>
              <a:rPr lang="en-US" sz="2000" dirty="0"/>
              <a:t>homologous chromosomes (pair)</a:t>
            </a:r>
          </a:p>
          <a:p>
            <a:r>
              <a:rPr lang="en-US" sz="2000" dirty="0"/>
              <a:t>different sequence (classic definition)</a:t>
            </a:r>
          </a:p>
          <a:p>
            <a:endParaRPr lang="en-US" sz="20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FC1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6626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5D4C4674-1DE0-496E-AB4B-EAEBCFFD9D4A}"/>
              </a:ext>
            </a:extLst>
          </p:cNvPr>
          <p:cNvSpPr>
            <a:spLocks noGrp="1" noChangeArrowheads="1"/>
          </p:cNvSpPr>
          <p:nvPr>
            <p:ph type="title"/>
          </p:nvPr>
        </p:nvSpPr>
        <p:spPr/>
        <p:txBody>
          <a:bodyPr>
            <a:normAutofit/>
          </a:bodyPr>
          <a:lstStyle/>
          <a:p>
            <a:pPr eaLnBrk="1" hangingPunct="1">
              <a:defRPr/>
            </a:pPr>
            <a:r>
              <a:rPr lang="en-US" dirty="0">
                <a:ea typeface="+mj-ea"/>
              </a:rPr>
              <a:t>Alleles Are Copies of a </a:t>
            </a:r>
            <a:r>
              <a:rPr lang="en-US" dirty="0">
                <a:solidFill>
                  <a:schemeClr val="accent1"/>
                </a:solidFill>
                <a:ea typeface="+mj-ea"/>
              </a:rPr>
              <a:t>Gene</a:t>
            </a:r>
          </a:p>
        </p:txBody>
      </p:sp>
      <p:sp>
        <p:nvSpPr>
          <p:cNvPr id="27651" name="Rectangle 3">
            <a:extLst>
              <a:ext uri="{FF2B5EF4-FFF2-40B4-BE49-F238E27FC236}">
                <a16:creationId xmlns:a16="http://schemas.microsoft.com/office/drawing/2014/main" id="{072F609C-3CC5-4A66-BD20-69A00D0EE408}"/>
              </a:ext>
            </a:extLst>
          </p:cNvPr>
          <p:cNvSpPr>
            <a:spLocks noGrp="1" noChangeArrowheads="1"/>
          </p:cNvSpPr>
          <p:nvPr>
            <p:ph idx="1"/>
          </p:nvPr>
        </p:nvSpPr>
        <p:spPr/>
        <p:txBody>
          <a:bodyPr>
            <a:normAutofit/>
          </a:bodyPr>
          <a:lstStyle/>
          <a:p>
            <a:pPr eaLnBrk="1" hangingPunct="1">
              <a:lnSpc>
                <a:spcPct val="100000"/>
              </a:lnSpc>
            </a:pPr>
            <a:r>
              <a:rPr lang="en-US" altLang="en-US" dirty="0">
                <a:ea typeface="ＭＳ Ｐゴシック" panose="020B0600070205080204" pitchFamily="34" charset="-128"/>
              </a:rPr>
              <a:t>If all your copies of a gene are alike, you are </a:t>
            </a:r>
            <a:r>
              <a:rPr lang="en-US" altLang="en-US" b="1" dirty="0">
                <a:ea typeface="ＭＳ Ｐゴシック" panose="020B0600070205080204" pitchFamily="34" charset="-128"/>
              </a:rPr>
              <a:t>homozygous</a:t>
            </a:r>
            <a:r>
              <a:rPr lang="en-US" altLang="en-US" dirty="0">
                <a:ea typeface="ＭＳ Ｐゴシック" panose="020B0600070205080204" pitchFamily="34" charset="-128"/>
              </a:rPr>
              <a:t>.</a:t>
            </a:r>
          </a:p>
          <a:p>
            <a:pPr lvl="1">
              <a:lnSpc>
                <a:spcPct val="100000"/>
              </a:lnSpc>
            </a:pPr>
            <a:r>
              <a:rPr lang="en-US" altLang="en-US" b="1" dirty="0">
                <a:ea typeface="ＭＳ Ｐゴシック" panose="020B0600070205080204" pitchFamily="34" charset="-128"/>
              </a:rPr>
              <a:t>AA or wnt/wnt</a:t>
            </a:r>
          </a:p>
          <a:p>
            <a:pPr eaLnBrk="1" hangingPunct="1">
              <a:lnSpc>
                <a:spcPct val="100000"/>
              </a:lnSpc>
            </a:pPr>
            <a:r>
              <a:rPr lang="en-US" altLang="en-US" dirty="0">
                <a:ea typeface="ＭＳ Ｐゴシック" panose="020B0600070205080204" pitchFamily="34" charset="-128"/>
              </a:rPr>
              <a:t>If they differ, you are </a:t>
            </a:r>
            <a:r>
              <a:rPr lang="en-US" altLang="en-US" b="1" dirty="0">
                <a:ea typeface="ＭＳ Ｐゴシック" panose="020B0600070205080204" pitchFamily="34" charset="-128"/>
              </a:rPr>
              <a:t>heterozygous</a:t>
            </a:r>
            <a:r>
              <a:rPr lang="en-US" altLang="en-US" dirty="0">
                <a:ea typeface="ＭＳ Ｐゴシック" panose="020B0600070205080204" pitchFamily="34" charset="-128"/>
              </a:rPr>
              <a:t>.</a:t>
            </a:r>
          </a:p>
          <a:p>
            <a:pPr lvl="1">
              <a:lnSpc>
                <a:spcPct val="100000"/>
              </a:lnSpc>
            </a:pPr>
            <a:r>
              <a:rPr lang="en-US" altLang="en-US" b="1" dirty="0">
                <a:ea typeface="ＭＳ Ｐゴシック" panose="020B0600070205080204" pitchFamily="34" charset="-128"/>
              </a:rPr>
              <a:t>Aa</a:t>
            </a:r>
          </a:p>
          <a:p>
            <a:pPr lvl="1" eaLnBrk="1" hangingPunct="1">
              <a:lnSpc>
                <a:spcPct val="100000"/>
              </a:lnSpc>
            </a:pPr>
            <a:r>
              <a:rPr lang="en-US" altLang="en-US" dirty="0">
                <a:ea typeface="ＭＳ Ｐゴシック" panose="020B0600070205080204" pitchFamily="34" charset="-128"/>
              </a:rPr>
              <a:t>If you are heterozygous for a recessive trait and do not show it, you are a </a:t>
            </a:r>
            <a:r>
              <a:rPr lang="en-US" altLang="en-US" b="1" dirty="0">
                <a:ea typeface="ＭＳ Ｐゴシック" panose="020B0600070205080204" pitchFamily="34" charset="-128"/>
              </a:rPr>
              <a:t>carrier</a:t>
            </a:r>
            <a:r>
              <a:rPr lang="en-US" altLang="en-US" dirty="0">
                <a:ea typeface="ＭＳ Ｐゴシック" panose="020B0600070205080204" pitchFamily="34" charset="-128"/>
              </a:rPr>
              <a:t>.</a:t>
            </a:r>
          </a:p>
          <a:p>
            <a:pPr lvl="1" eaLnBrk="1" hangingPunct="1">
              <a:lnSpc>
                <a:spcPct val="100000"/>
              </a:lnSpc>
            </a:pPr>
            <a:endParaRPr lang="en-US" altLang="en-US" dirty="0">
              <a:ea typeface="ＭＳ Ｐゴシック" panose="020B0600070205080204" pitchFamily="34" charset="-128"/>
            </a:endParaRPr>
          </a:p>
          <a:p>
            <a:pPr>
              <a:lnSpc>
                <a:spcPct val="100000"/>
              </a:lnSpc>
            </a:pPr>
            <a:r>
              <a:rPr lang="en-US" altLang="en-US" dirty="0">
                <a:ea typeface="ＭＳ Ｐゴシック" panose="020B0600070205080204" pitchFamily="34" charset="-128"/>
              </a:rPr>
              <a:t>Dominant genes – trait is expressed if homozygous or heterozygous</a:t>
            </a:r>
          </a:p>
          <a:p>
            <a:pPr>
              <a:lnSpc>
                <a:spcPct val="100000"/>
              </a:lnSpc>
            </a:pPr>
            <a:r>
              <a:rPr lang="en-US" altLang="en-US" dirty="0">
                <a:ea typeface="ＭＳ Ｐゴシック" panose="020B0600070205080204" pitchFamily="34" charset="-128"/>
              </a:rPr>
              <a:t>Recessive genes – trait is expressed if homozygous for recessive gene</a:t>
            </a:r>
          </a:p>
          <a:p>
            <a:pPr>
              <a:lnSpc>
                <a:spcPct val="100000"/>
              </a:lnSpc>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6738172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Gene Disorders</a:t>
            </a:r>
          </a:p>
        </p:txBody>
      </p:sp>
      <p:sp>
        <p:nvSpPr>
          <p:cNvPr id="3" name="Content Placeholder 2"/>
          <p:cNvSpPr>
            <a:spLocks noGrp="1"/>
          </p:cNvSpPr>
          <p:nvPr>
            <p:ph idx="1"/>
          </p:nvPr>
        </p:nvSpPr>
        <p:spPr/>
        <p:txBody>
          <a:bodyPr/>
          <a:lstStyle/>
          <a:p>
            <a:r>
              <a:rPr lang="en-US" dirty="0"/>
              <a:t>Caused by a single gene variant</a:t>
            </a:r>
          </a:p>
          <a:p>
            <a:r>
              <a:rPr lang="en-US" dirty="0"/>
              <a:t>Gene variant </a:t>
            </a:r>
            <a:r>
              <a:rPr lang="en-US" dirty="0">
                <a:sym typeface="Wingdings" panose="05000000000000000000" pitchFamily="2" charset="2"/>
              </a:rPr>
              <a:t> altered protein or decreased protein production</a:t>
            </a:r>
            <a:endParaRPr lang="en-US" dirty="0"/>
          </a:p>
          <a:p>
            <a:endParaRPr lang="en-US" dirty="0"/>
          </a:p>
          <a:p>
            <a:r>
              <a:rPr lang="en-US" dirty="0"/>
              <a:t>Follow Mendelian pattern of inheritance:</a:t>
            </a:r>
          </a:p>
          <a:p>
            <a:pPr lvl="1"/>
            <a:r>
              <a:rPr lang="en-US" dirty="0"/>
              <a:t>Autosomal dominant – Marfan syndrome, Huntington’s disease</a:t>
            </a:r>
          </a:p>
          <a:p>
            <a:pPr lvl="1"/>
            <a:r>
              <a:rPr lang="en-US" dirty="0"/>
              <a:t>Autosomal recessive – PKU, Tay-Sachs, sickle cell, cystic fibrosis</a:t>
            </a:r>
          </a:p>
          <a:p>
            <a:pPr lvl="1"/>
            <a:r>
              <a:rPr lang="en-US" dirty="0"/>
              <a:t>X-linked recessive – hemophilia A</a:t>
            </a:r>
          </a:p>
        </p:txBody>
      </p:sp>
    </p:spTree>
    <p:extLst>
      <p:ext uri="{BB962C8B-B14F-4D97-AF65-F5344CB8AC3E}">
        <p14:creationId xmlns:p14="http://schemas.microsoft.com/office/powerpoint/2010/main" val="12915858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X-linked Recessive Disorders</a:t>
            </a:r>
          </a:p>
        </p:txBody>
      </p:sp>
      <p:sp>
        <p:nvSpPr>
          <p:cNvPr id="3" name="Content Placeholder 2"/>
          <p:cNvSpPr>
            <a:spLocks noGrp="1"/>
          </p:cNvSpPr>
          <p:nvPr>
            <p:ph idx="1"/>
          </p:nvPr>
        </p:nvSpPr>
        <p:spPr/>
        <p:txBody>
          <a:bodyPr/>
          <a:lstStyle/>
          <a:p>
            <a:r>
              <a:rPr lang="en-US" dirty="0"/>
              <a:t>Females: XX – if heterozygous for trait will rarely have phenotype</a:t>
            </a:r>
          </a:p>
          <a:p>
            <a:r>
              <a:rPr lang="en-US" dirty="0"/>
              <a:t>Males: XY – only has one X chromosome, so all males affected</a:t>
            </a:r>
          </a:p>
          <a:p>
            <a:endParaRPr lang="en-US" dirty="0"/>
          </a:p>
          <a:p>
            <a:r>
              <a:rPr lang="en-US" dirty="0"/>
              <a:t>If mother has X</a:t>
            </a:r>
            <a:r>
              <a:rPr lang="en-US" dirty="0">
                <a:solidFill>
                  <a:srgbClr val="FF0000"/>
                </a:solidFill>
              </a:rPr>
              <a:t>X </a:t>
            </a:r>
            <a:r>
              <a:rPr lang="en-US" dirty="0"/>
              <a:t>(carrier)</a:t>
            </a:r>
            <a:endParaRPr lang="en-US" dirty="0">
              <a:solidFill>
                <a:srgbClr val="FF0000"/>
              </a:solidFill>
            </a:endParaRPr>
          </a:p>
          <a:p>
            <a:pPr lvl="1"/>
            <a:r>
              <a:rPr lang="en-US" dirty="0"/>
              <a:t>Daughters have 50% chance of being a carrier (X</a:t>
            </a:r>
            <a:r>
              <a:rPr lang="en-US" dirty="0">
                <a:solidFill>
                  <a:srgbClr val="FF0000"/>
                </a:solidFill>
              </a:rPr>
              <a:t>X</a:t>
            </a:r>
            <a:r>
              <a:rPr lang="en-US" dirty="0"/>
              <a:t>)</a:t>
            </a:r>
          </a:p>
          <a:p>
            <a:pPr lvl="1"/>
            <a:r>
              <a:rPr lang="en-US" dirty="0"/>
              <a:t>Son has 50% chance of having disease (</a:t>
            </a:r>
            <a:r>
              <a:rPr lang="en-US" dirty="0">
                <a:solidFill>
                  <a:srgbClr val="FF0000"/>
                </a:solidFill>
              </a:rPr>
              <a:t>X</a:t>
            </a:r>
            <a:r>
              <a:rPr lang="en-US" dirty="0"/>
              <a:t>Y)</a:t>
            </a:r>
          </a:p>
          <a:p>
            <a:pPr lvl="2"/>
            <a:r>
              <a:rPr lang="en-US" dirty="0"/>
              <a:t>An affected male will give </a:t>
            </a:r>
            <a:r>
              <a:rPr lang="en-US" dirty="0">
                <a:solidFill>
                  <a:srgbClr val="FF0000"/>
                </a:solidFill>
              </a:rPr>
              <a:t>X</a:t>
            </a:r>
            <a:r>
              <a:rPr lang="en-US" dirty="0"/>
              <a:t> gene to all of his daughters</a:t>
            </a:r>
          </a:p>
          <a:p>
            <a:endParaRPr lang="en-US" dirty="0"/>
          </a:p>
          <a:p>
            <a:r>
              <a:rPr lang="en-US" dirty="0"/>
              <a:t>Example – hemophilia A </a:t>
            </a:r>
          </a:p>
        </p:txBody>
      </p:sp>
    </p:spTree>
    <p:extLst>
      <p:ext uri="{BB962C8B-B14F-4D97-AF65-F5344CB8AC3E}">
        <p14:creationId xmlns:p14="http://schemas.microsoft.com/office/powerpoint/2010/main" val="22986513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3012-9628-495C-8C2D-9971593E3534}"/>
              </a:ext>
            </a:extLst>
          </p:cNvPr>
          <p:cNvSpPr>
            <a:spLocks noGrp="1"/>
          </p:cNvSpPr>
          <p:nvPr>
            <p:ph type="title"/>
          </p:nvPr>
        </p:nvSpPr>
        <p:spPr/>
        <p:txBody>
          <a:bodyPr/>
          <a:lstStyle/>
          <a:p>
            <a:r>
              <a:rPr lang="en-US" dirty="0"/>
              <a:t>X-linked Dominant Disorders</a:t>
            </a:r>
          </a:p>
        </p:txBody>
      </p:sp>
      <p:sp>
        <p:nvSpPr>
          <p:cNvPr id="3" name="Content Placeholder 2">
            <a:extLst>
              <a:ext uri="{FF2B5EF4-FFF2-40B4-BE49-F238E27FC236}">
                <a16:creationId xmlns:a16="http://schemas.microsoft.com/office/drawing/2014/main" id="{E0538C82-6609-40A6-96D7-2236C045FB28}"/>
              </a:ext>
            </a:extLst>
          </p:cNvPr>
          <p:cNvSpPr>
            <a:spLocks noGrp="1"/>
          </p:cNvSpPr>
          <p:nvPr>
            <p:ph idx="1"/>
          </p:nvPr>
        </p:nvSpPr>
        <p:spPr/>
        <p:txBody>
          <a:bodyPr>
            <a:normAutofit lnSpcReduction="10000"/>
          </a:bodyPr>
          <a:lstStyle/>
          <a:p>
            <a:r>
              <a:rPr lang="en-US" dirty="0"/>
              <a:t>If XX – mutant X chromosome is dominant to normal X </a:t>
            </a:r>
          </a:p>
          <a:p>
            <a:r>
              <a:rPr lang="en-US" dirty="0"/>
              <a:t>Both sexes affected</a:t>
            </a:r>
          </a:p>
          <a:p>
            <a:pPr lvl="1"/>
            <a:r>
              <a:rPr lang="en-US" dirty="0"/>
              <a:t>But may be embryonic lethal for XY or homozygous for mutant X in some disorders</a:t>
            </a:r>
          </a:p>
          <a:p>
            <a:r>
              <a:rPr lang="en-US" dirty="0"/>
              <a:t>Affected females will transmit the mutant chromosome to 50% of offspring regardless of sex (remember – dominant mutation)</a:t>
            </a:r>
          </a:p>
          <a:p>
            <a:r>
              <a:rPr lang="en-US" dirty="0"/>
              <a:t>Affected males will have 100% affected daughters and 100% normal sons</a:t>
            </a:r>
          </a:p>
          <a:p>
            <a:r>
              <a:rPr lang="en-US" dirty="0"/>
              <a:t>Examples – Fragile X syndrome</a:t>
            </a:r>
          </a:p>
          <a:p>
            <a:pPr lvl="1"/>
            <a:r>
              <a:rPr lang="en-US" dirty="0"/>
              <a:t>Most common form on inherited intellectual disability</a:t>
            </a:r>
          </a:p>
          <a:p>
            <a:pPr lvl="1"/>
            <a:r>
              <a:rPr lang="en-US" dirty="0"/>
              <a:t>XY more severely affected than XX</a:t>
            </a:r>
          </a:p>
          <a:p>
            <a:pPr marL="457200" lvl="1" indent="0">
              <a:buNone/>
            </a:pPr>
            <a:endParaRPr lang="en-US" dirty="0"/>
          </a:p>
        </p:txBody>
      </p:sp>
    </p:spTree>
    <p:extLst>
      <p:ext uri="{BB962C8B-B14F-4D97-AF65-F5344CB8AC3E}">
        <p14:creationId xmlns:p14="http://schemas.microsoft.com/office/powerpoint/2010/main" val="29150330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Multifactorial Inheritance</a:t>
            </a:r>
          </a:p>
        </p:txBody>
      </p:sp>
      <p:sp>
        <p:nvSpPr>
          <p:cNvPr id="3" name="Content Placeholder 2"/>
          <p:cNvSpPr>
            <a:spLocks noGrp="1"/>
          </p:cNvSpPr>
          <p:nvPr>
            <p:ph idx="1"/>
          </p:nvPr>
        </p:nvSpPr>
        <p:spPr/>
        <p:txBody>
          <a:bodyPr/>
          <a:lstStyle/>
          <a:p>
            <a:r>
              <a:rPr lang="en-US" dirty="0"/>
              <a:t>Caused by multiple genes and environmental factors</a:t>
            </a:r>
          </a:p>
          <a:p>
            <a:r>
              <a:rPr lang="en-US" dirty="0"/>
              <a:t>There is an additive effect where some combination of genetic variants pushes one over the edge into a disease state</a:t>
            </a:r>
          </a:p>
          <a:p>
            <a:pPr lvl="1"/>
            <a:r>
              <a:rPr lang="en-US" dirty="0"/>
              <a:t>We don’t know what that is, but we are starting to discover allelic variants that increase disease risk</a:t>
            </a:r>
          </a:p>
          <a:p>
            <a:r>
              <a:rPr lang="en-US" dirty="0"/>
              <a:t>Example – cleft lip and cleft palate</a:t>
            </a:r>
          </a:p>
          <a:p>
            <a:endParaRPr lang="en-US" dirty="0"/>
          </a:p>
          <a:p>
            <a:r>
              <a:rPr lang="en-US" dirty="0"/>
              <a:t>Most chronic diseases fit into this category</a:t>
            </a:r>
          </a:p>
          <a:p>
            <a:pPr lvl="1"/>
            <a:r>
              <a:rPr lang="en-US" dirty="0"/>
              <a:t>Diabetes, cardiovascular disease, cancer</a:t>
            </a:r>
          </a:p>
        </p:txBody>
      </p:sp>
    </p:spTree>
    <p:extLst>
      <p:ext uri="{BB962C8B-B14F-4D97-AF65-F5344CB8AC3E}">
        <p14:creationId xmlns:p14="http://schemas.microsoft.com/office/powerpoint/2010/main" val="23831092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6B2B-2504-D7ED-B19A-BF66BA933473}"/>
              </a:ext>
            </a:extLst>
          </p:cNvPr>
          <p:cNvSpPr>
            <a:spLocks noGrp="1"/>
          </p:cNvSpPr>
          <p:nvPr>
            <p:ph type="title"/>
          </p:nvPr>
        </p:nvSpPr>
        <p:spPr/>
        <p:txBody>
          <a:bodyPr/>
          <a:lstStyle/>
          <a:p>
            <a:r>
              <a:rPr lang="en-US" dirty="0"/>
              <a:t>Discussion Questions:</a:t>
            </a:r>
          </a:p>
        </p:txBody>
      </p:sp>
      <p:sp>
        <p:nvSpPr>
          <p:cNvPr id="3" name="Content Placeholder 2">
            <a:extLst>
              <a:ext uri="{FF2B5EF4-FFF2-40B4-BE49-F238E27FC236}">
                <a16:creationId xmlns:a16="http://schemas.microsoft.com/office/drawing/2014/main" id="{6A6E6D84-055D-8E13-91BE-33287F35E68E}"/>
              </a:ext>
            </a:extLst>
          </p:cNvPr>
          <p:cNvSpPr>
            <a:spLocks noGrp="1"/>
          </p:cNvSpPr>
          <p:nvPr>
            <p:ph idx="1"/>
          </p:nvPr>
        </p:nvSpPr>
        <p:spPr/>
        <p:txBody>
          <a:bodyPr/>
          <a:lstStyle/>
          <a:p>
            <a:pPr marL="0" indent="0">
              <a:buNone/>
            </a:pPr>
            <a:r>
              <a:rPr lang="en-US" b="1" dirty="0"/>
              <a:t>A woman has just been diagnosed with breast cancer, </a:t>
            </a:r>
            <a:r>
              <a:rPr lang="en-US" b="1" u="sng" dirty="0"/>
              <a:t>a multifactorial disorder</a:t>
            </a:r>
            <a:r>
              <a:rPr lang="en-US" b="1" dirty="0"/>
              <a:t>. Her doctor tells her that while cancer is a multifactorial disease, she carries the breast cancer susceptibility gene, BRCA1. One of her two identical twin 19-year-old daughters is afraid that she also may have inherited the gene.</a:t>
            </a:r>
          </a:p>
          <a:p>
            <a:pPr marL="0" indent="0">
              <a:buNone/>
            </a:pPr>
            <a:endParaRPr lang="en-US" dirty="0"/>
          </a:p>
          <a:p>
            <a:pPr marL="0" indent="0">
              <a:buNone/>
            </a:pPr>
            <a:r>
              <a:rPr lang="en-US" dirty="0"/>
              <a:t>a. What considerations would you give her daughter who is worried about inheriting the cancer gene?</a:t>
            </a:r>
          </a:p>
          <a:p>
            <a:pPr marL="0" indent="0">
              <a:buNone/>
            </a:pPr>
            <a:r>
              <a:rPr lang="en-US" dirty="0"/>
              <a:t>b. What ethical issues are raised when one identical twin wants to know her genetic susceptibility to a disease and other does not?</a:t>
            </a:r>
          </a:p>
          <a:p>
            <a:pPr marL="0" indent="0">
              <a:buNone/>
            </a:pPr>
            <a:endParaRPr lang="en-US" dirty="0"/>
          </a:p>
        </p:txBody>
      </p:sp>
    </p:spTree>
    <p:extLst>
      <p:ext uri="{BB962C8B-B14F-4D97-AF65-F5344CB8AC3E}">
        <p14:creationId xmlns:p14="http://schemas.microsoft.com/office/powerpoint/2010/main" val="7988537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6B2B-2504-D7ED-B19A-BF66BA933473}"/>
              </a:ext>
            </a:extLst>
          </p:cNvPr>
          <p:cNvSpPr>
            <a:spLocks noGrp="1"/>
          </p:cNvSpPr>
          <p:nvPr>
            <p:ph type="title"/>
          </p:nvPr>
        </p:nvSpPr>
        <p:spPr/>
        <p:txBody>
          <a:bodyPr/>
          <a:lstStyle/>
          <a:p>
            <a:r>
              <a:rPr lang="en-US" dirty="0"/>
              <a:t>Discussion Suggested Answers</a:t>
            </a:r>
          </a:p>
        </p:txBody>
      </p:sp>
      <p:sp>
        <p:nvSpPr>
          <p:cNvPr id="3" name="Content Placeholder 2">
            <a:extLst>
              <a:ext uri="{FF2B5EF4-FFF2-40B4-BE49-F238E27FC236}">
                <a16:creationId xmlns:a16="http://schemas.microsoft.com/office/drawing/2014/main" id="{6A6E6D84-055D-8E13-91BE-33287F35E68E}"/>
              </a:ext>
            </a:extLst>
          </p:cNvPr>
          <p:cNvSpPr>
            <a:spLocks noGrp="1"/>
          </p:cNvSpPr>
          <p:nvPr>
            <p:ph idx="1"/>
          </p:nvPr>
        </p:nvSpPr>
        <p:spPr/>
        <p:txBody>
          <a:bodyPr/>
          <a:lstStyle/>
          <a:p>
            <a:pPr marL="514350" indent="-514350">
              <a:buAutoNum type="alphaLcPeriod"/>
            </a:pPr>
            <a:r>
              <a:rPr lang="en-US" dirty="0"/>
              <a:t>Multifactorial inheritance demonstrates that multiple alleles at different loci affect the outcome. Multifactorial inheritance includes environmental effects on the genes. Although the daughter may have inherited the gene, she can still modify her chances of developing cancer by ensuring healthy lifestyle habits.</a:t>
            </a:r>
          </a:p>
          <a:p>
            <a:pPr marL="514350" indent="-514350">
              <a:buAutoNum type="alphaLcPeriod"/>
            </a:pPr>
            <a:r>
              <a:rPr lang="en-US" dirty="0"/>
              <a:t>As an identical twin, if genetic information of one is learned, the other will also be known. The relationship between beneficence (do good), nonmaleficence (do no harm), and autonomy (the right to make your own decisions) as it relates to each identical twin.</a:t>
            </a:r>
          </a:p>
          <a:p>
            <a:pPr marL="514350" indent="-514350">
              <a:buAutoNum type="alphaLcPeriod"/>
            </a:pPr>
            <a:endParaRPr lang="en-US" dirty="0"/>
          </a:p>
          <a:p>
            <a:pPr marL="0" indent="0">
              <a:buNone/>
            </a:pPr>
            <a:endParaRPr lang="en-US" dirty="0"/>
          </a:p>
        </p:txBody>
      </p:sp>
    </p:spTree>
    <p:extLst>
      <p:ext uri="{BB962C8B-B14F-4D97-AF65-F5344CB8AC3E}">
        <p14:creationId xmlns:p14="http://schemas.microsoft.com/office/powerpoint/2010/main" val="385296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3256d8d0-798a-43da-8a94-b64e0850ea22"/>
</p:tagLst>
</file>

<file path=ppt/tags/tag10.xml><?xml version="1.0" encoding="utf-8"?>
<p:tagLst xmlns:a="http://schemas.openxmlformats.org/drawingml/2006/main" xmlns:r="http://schemas.openxmlformats.org/officeDocument/2006/relationships" xmlns:p="http://schemas.openxmlformats.org/presentationml/2006/main">
  <p:tag name="__PE_POLL_EMBED_ID" val="67f1ae35-bce6-466f-b5ab-69a9a3782bee"/>
</p:tagLst>
</file>

<file path=ppt/tags/tag11.xml><?xml version="1.0" encoding="utf-8"?>
<p:tagLst xmlns:a="http://schemas.openxmlformats.org/drawingml/2006/main" xmlns:r="http://schemas.openxmlformats.org/officeDocument/2006/relationships" xmlns:p="http://schemas.openxmlformats.org/presentationml/2006/main">
  <p:tag name="__PE_POLL_EMBED_ID" val="dbc8d0fe-931c-4987-8fee-63e0fca13b8a"/>
</p:tagLst>
</file>

<file path=ppt/tags/tag12.xml><?xml version="1.0" encoding="utf-8"?>
<p:tagLst xmlns:a="http://schemas.openxmlformats.org/drawingml/2006/main" xmlns:r="http://schemas.openxmlformats.org/officeDocument/2006/relationships" xmlns:p="http://schemas.openxmlformats.org/presentationml/2006/main">
  <p:tag name="__PE_POLL_EMBED_ID" val="7cd93487-4ae3-4a23-9ee4-e85f4fb0b964"/>
</p:tagLst>
</file>

<file path=ppt/tags/tag13.xml><?xml version="1.0" encoding="utf-8"?>
<p:tagLst xmlns:a="http://schemas.openxmlformats.org/drawingml/2006/main" xmlns:r="http://schemas.openxmlformats.org/officeDocument/2006/relationships" xmlns:p="http://schemas.openxmlformats.org/presentationml/2006/main">
  <p:tag name="__PE_POLL_EMBED_ID" val="5a9da3c4-6d7e-4083-a3a3-06ec4441e91f"/>
</p:tagLst>
</file>

<file path=ppt/tags/tag14.xml><?xml version="1.0" encoding="utf-8"?>
<p:tagLst xmlns:a="http://schemas.openxmlformats.org/drawingml/2006/main" xmlns:r="http://schemas.openxmlformats.org/officeDocument/2006/relationships" xmlns:p="http://schemas.openxmlformats.org/presentationml/2006/main">
  <p:tag name="__PE_POLL_EMBED_ID" val="37c83784-69ab-4944-9d72-e4625a000148"/>
</p:tagLst>
</file>

<file path=ppt/tags/tag15.xml><?xml version="1.0" encoding="utf-8"?>
<p:tagLst xmlns:a="http://schemas.openxmlformats.org/drawingml/2006/main" xmlns:r="http://schemas.openxmlformats.org/officeDocument/2006/relationships" xmlns:p="http://schemas.openxmlformats.org/presentationml/2006/main">
  <p:tag name="__PE_POLL_EMBED_ID" val="fb776aec-4a7a-4581-ad02-e36256a705d2"/>
</p:tagLst>
</file>

<file path=ppt/tags/tag16.xml><?xml version="1.0" encoding="utf-8"?>
<p:tagLst xmlns:a="http://schemas.openxmlformats.org/drawingml/2006/main" xmlns:r="http://schemas.openxmlformats.org/officeDocument/2006/relationships" xmlns:p="http://schemas.openxmlformats.org/presentationml/2006/main">
  <p:tag name="__PE_POLL_EMBED_ID" val="e68e34cf-c420-42b8-9b85-4566e22f79be"/>
</p:tagLst>
</file>

<file path=ppt/tags/tag17.xml><?xml version="1.0" encoding="utf-8"?>
<p:tagLst xmlns:a="http://schemas.openxmlformats.org/drawingml/2006/main" xmlns:r="http://schemas.openxmlformats.org/officeDocument/2006/relationships" xmlns:p="http://schemas.openxmlformats.org/presentationml/2006/main">
  <p:tag name="__PE_POLL_EMBED_ID" val="b6eebfd3-fb8e-45d0-8d12-4f6491929729"/>
</p:tagLst>
</file>

<file path=ppt/tags/tag18.xml><?xml version="1.0" encoding="utf-8"?>
<p:tagLst xmlns:a="http://schemas.openxmlformats.org/drawingml/2006/main" xmlns:r="http://schemas.openxmlformats.org/officeDocument/2006/relationships" xmlns:p="http://schemas.openxmlformats.org/presentationml/2006/main">
  <p:tag name="__PE_POLL_EMBED_ID" val="f50f1259-c466-4930-aecb-251a7b1fbd03"/>
</p:tagLst>
</file>

<file path=ppt/tags/tag19.xml><?xml version="1.0" encoding="utf-8"?>
<p:tagLst xmlns:a="http://schemas.openxmlformats.org/drawingml/2006/main" xmlns:r="http://schemas.openxmlformats.org/officeDocument/2006/relationships" xmlns:p="http://schemas.openxmlformats.org/presentationml/2006/main">
  <p:tag name="__PE_POLL_EMBED_ID" val="d286a96f-e581-49a5-a1d6-6512bb496436"/>
</p:tagLst>
</file>

<file path=ppt/tags/tag2.xml><?xml version="1.0" encoding="utf-8"?>
<p:tagLst xmlns:a="http://schemas.openxmlformats.org/drawingml/2006/main" xmlns:r="http://schemas.openxmlformats.org/officeDocument/2006/relationships" xmlns:p="http://schemas.openxmlformats.org/presentationml/2006/main">
  <p:tag name="__PE_POLL_EMBED_ID" val="a810ad32-9ad2-42bb-9325-891b5a959b49"/>
</p:tagLst>
</file>

<file path=ppt/tags/tag20.xml><?xml version="1.0" encoding="utf-8"?>
<p:tagLst xmlns:a="http://schemas.openxmlformats.org/drawingml/2006/main" xmlns:r="http://schemas.openxmlformats.org/officeDocument/2006/relationships" xmlns:p="http://schemas.openxmlformats.org/presentationml/2006/main">
  <p:tag name="__PE_POLL_EMBED_ID" val="60d5a0fe-c425-4586-9da7-e5f4819bbfb1"/>
</p:tagLst>
</file>

<file path=ppt/tags/tag21.xml><?xml version="1.0" encoding="utf-8"?>
<p:tagLst xmlns:a="http://schemas.openxmlformats.org/drawingml/2006/main" xmlns:r="http://schemas.openxmlformats.org/officeDocument/2006/relationships" xmlns:p="http://schemas.openxmlformats.org/presentationml/2006/main">
  <p:tag name="__PE_POLL_EMBED_ID" val="1d4cf330-25f9-459e-aaf0-dec8e65fd0ce"/>
</p:tagLst>
</file>

<file path=ppt/tags/tag22.xml><?xml version="1.0" encoding="utf-8"?>
<p:tagLst xmlns:a="http://schemas.openxmlformats.org/drawingml/2006/main" xmlns:r="http://schemas.openxmlformats.org/officeDocument/2006/relationships" xmlns:p="http://schemas.openxmlformats.org/presentationml/2006/main">
  <p:tag name="__PE_POLL_EMBED_ID" val="df73e4f9-3b00-4a4d-8b04-8fe65a888b9e"/>
</p:tagLst>
</file>

<file path=ppt/tags/tag23.xml><?xml version="1.0" encoding="utf-8"?>
<p:tagLst xmlns:a="http://schemas.openxmlformats.org/drawingml/2006/main" xmlns:r="http://schemas.openxmlformats.org/officeDocument/2006/relationships" xmlns:p="http://schemas.openxmlformats.org/presentationml/2006/main">
  <p:tag name="__PE_POLL_EMBED_ID" val="17f3d318-f5f4-46af-b153-b0f0d6a78edc"/>
</p:tagLst>
</file>

<file path=ppt/tags/tag24.xml><?xml version="1.0" encoding="utf-8"?>
<p:tagLst xmlns:a="http://schemas.openxmlformats.org/drawingml/2006/main" xmlns:r="http://schemas.openxmlformats.org/officeDocument/2006/relationships" xmlns:p="http://schemas.openxmlformats.org/presentationml/2006/main">
  <p:tag name="__PE_POLL_EMBED_ID" val="78759f45-7e7e-4956-8794-4b7f7cba6ad8"/>
</p:tagLst>
</file>

<file path=ppt/tags/tag25.xml><?xml version="1.0" encoding="utf-8"?>
<p:tagLst xmlns:a="http://schemas.openxmlformats.org/drawingml/2006/main" xmlns:r="http://schemas.openxmlformats.org/officeDocument/2006/relationships" xmlns:p="http://schemas.openxmlformats.org/presentationml/2006/main">
  <p:tag name="__PE_POLL_EMBED_ID" val="7e8a8ae7-ff81-4a1a-b937-d2d61e9ff6fc"/>
</p:tagLst>
</file>

<file path=ppt/tags/tag26.xml><?xml version="1.0" encoding="utf-8"?>
<p:tagLst xmlns:a="http://schemas.openxmlformats.org/drawingml/2006/main" xmlns:r="http://schemas.openxmlformats.org/officeDocument/2006/relationships" xmlns:p="http://schemas.openxmlformats.org/presentationml/2006/main">
  <p:tag name="__PE_POLL_EMBED_ID" val="f514743a-c326-4838-9266-6552158707b6"/>
</p:tagLst>
</file>

<file path=ppt/tags/tag27.xml><?xml version="1.0" encoding="utf-8"?>
<p:tagLst xmlns:a="http://schemas.openxmlformats.org/drawingml/2006/main" xmlns:r="http://schemas.openxmlformats.org/officeDocument/2006/relationships" xmlns:p="http://schemas.openxmlformats.org/presentationml/2006/main">
  <p:tag name="__PE_POLL_EMBED_ID" val="38d77b6b-b760-44cf-ad81-bfcc9efd6c3d"/>
</p:tagLst>
</file>

<file path=ppt/tags/tag28.xml><?xml version="1.0" encoding="utf-8"?>
<p:tagLst xmlns:a="http://schemas.openxmlformats.org/drawingml/2006/main" xmlns:r="http://schemas.openxmlformats.org/officeDocument/2006/relationships" xmlns:p="http://schemas.openxmlformats.org/presentationml/2006/main">
  <p:tag name="__PE_POLL_EMBED_ID" val="bb19227d-9a3a-4f6c-8da0-3b450669a866"/>
</p:tagLst>
</file>

<file path=ppt/tags/tag29.xml><?xml version="1.0" encoding="utf-8"?>
<p:tagLst xmlns:a="http://schemas.openxmlformats.org/drawingml/2006/main" xmlns:r="http://schemas.openxmlformats.org/officeDocument/2006/relationships" xmlns:p="http://schemas.openxmlformats.org/presentationml/2006/main">
  <p:tag name="__PE_POLL_EMBED_ID" val="9cb2783b-8fc3-41dc-940e-16e74a1a2f7d"/>
</p:tagLst>
</file>

<file path=ppt/tags/tag3.xml><?xml version="1.0" encoding="utf-8"?>
<p:tagLst xmlns:a="http://schemas.openxmlformats.org/drawingml/2006/main" xmlns:r="http://schemas.openxmlformats.org/officeDocument/2006/relationships" xmlns:p="http://schemas.openxmlformats.org/presentationml/2006/main">
  <p:tag name="__PE_POLL_EMBED_ID" val="30204cf0-55ad-474c-bfc3-1689b6889951"/>
</p:tagLst>
</file>

<file path=ppt/tags/tag30.xml><?xml version="1.0" encoding="utf-8"?>
<p:tagLst xmlns:a="http://schemas.openxmlformats.org/drawingml/2006/main" xmlns:r="http://schemas.openxmlformats.org/officeDocument/2006/relationships" xmlns:p="http://schemas.openxmlformats.org/presentationml/2006/main">
  <p:tag name="__PE_POLL_EMBED_ID" val="14125d3a-bca8-4950-af66-7f6d08c7b5ff"/>
</p:tagLst>
</file>

<file path=ppt/tags/tag31.xml><?xml version="1.0" encoding="utf-8"?>
<p:tagLst xmlns:a="http://schemas.openxmlformats.org/drawingml/2006/main" xmlns:r="http://schemas.openxmlformats.org/officeDocument/2006/relationships" xmlns:p="http://schemas.openxmlformats.org/presentationml/2006/main">
  <p:tag name="__PE_POLL_EMBED_ID" val="8329c4bb-e38e-4912-8667-ec5533285e01"/>
</p:tagLst>
</file>

<file path=ppt/tags/tag32.xml><?xml version="1.0" encoding="utf-8"?>
<p:tagLst xmlns:a="http://schemas.openxmlformats.org/drawingml/2006/main" xmlns:r="http://schemas.openxmlformats.org/officeDocument/2006/relationships" xmlns:p="http://schemas.openxmlformats.org/presentationml/2006/main">
  <p:tag name="__PE_POLL_EMBED_ID" val="57d432f8-024a-4a9c-ac4d-04863b50c987"/>
</p:tagLst>
</file>

<file path=ppt/tags/tag33.xml><?xml version="1.0" encoding="utf-8"?>
<p:tagLst xmlns:a="http://schemas.openxmlformats.org/drawingml/2006/main" xmlns:r="http://schemas.openxmlformats.org/officeDocument/2006/relationships" xmlns:p="http://schemas.openxmlformats.org/presentationml/2006/main">
  <p:tag name="__PE_POLL_EMBED_ID" val="a58d175b-aa6e-4022-9919-c6fdfd851259"/>
</p:tagLst>
</file>

<file path=ppt/tags/tag4.xml><?xml version="1.0" encoding="utf-8"?>
<p:tagLst xmlns:a="http://schemas.openxmlformats.org/drawingml/2006/main" xmlns:r="http://schemas.openxmlformats.org/officeDocument/2006/relationships" xmlns:p="http://schemas.openxmlformats.org/presentationml/2006/main">
  <p:tag name="__PE_POLL_EMBED_ID" val="2606437f-bad5-4b0c-89c2-62067250075a"/>
</p:tagLst>
</file>

<file path=ppt/tags/tag5.xml><?xml version="1.0" encoding="utf-8"?>
<p:tagLst xmlns:a="http://schemas.openxmlformats.org/drawingml/2006/main" xmlns:r="http://schemas.openxmlformats.org/officeDocument/2006/relationships" xmlns:p="http://schemas.openxmlformats.org/presentationml/2006/main">
  <p:tag name="__PE_POLL_EMBED_ID" val="44d66dc0-4de6-4c1f-8c6b-a8e9d80c6e1d"/>
</p:tagLst>
</file>

<file path=ppt/tags/tag6.xml><?xml version="1.0" encoding="utf-8"?>
<p:tagLst xmlns:a="http://schemas.openxmlformats.org/drawingml/2006/main" xmlns:r="http://schemas.openxmlformats.org/officeDocument/2006/relationships" xmlns:p="http://schemas.openxmlformats.org/presentationml/2006/main">
  <p:tag name="__PE_POLL_EMBED_ID" val="ec5ff559-573a-485f-a2db-098d6cd43af1"/>
</p:tagLst>
</file>

<file path=ppt/tags/tag7.xml><?xml version="1.0" encoding="utf-8"?>
<p:tagLst xmlns:a="http://schemas.openxmlformats.org/drawingml/2006/main" xmlns:r="http://schemas.openxmlformats.org/officeDocument/2006/relationships" xmlns:p="http://schemas.openxmlformats.org/presentationml/2006/main">
  <p:tag name="__PE_POLL_EMBED_ID" val="c89ffffe-fd8b-46f3-9f39-bf0da63a8612"/>
</p:tagLst>
</file>

<file path=ppt/tags/tag8.xml><?xml version="1.0" encoding="utf-8"?>
<p:tagLst xmlns:a="http://schemas.openxmlformats.org/drawingml/2006/main" xmlns:r="http://schemas.openxmlformats.org/officeDocument/2006/relationships" xmlns:p="http://schemas.openxmlformats.org/presentationml/2006/main">
  <p:tag name="__PE_POLL_EMBED_ID" val="2ed9a2b5-f77c-47d0-82d1-af10d12f2a21"/>
</p:tagLst>
</file>

<file path=ppt/tags/tag9.xml><?xml version="1.0" encoding="utf-8"?>
<p:tagLst xmlns:a="http://schemas.openxmlformats.org/drawingml/2006/main" xmlns:r="http://schemas.openxmlformats.org/officeDocument/2006/relationships" xmlns:p="http://schemas.openxmlformats.org/presentationml/2006/main">
  <p:tag name="__PE_POLL_EMBED_ID" val="7ca1bf01-8d2b-4dd7-a514-0f161106e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99E6168ABDF254A932737F5EE2B0205" ma:contentTypeVersion="13" ma:contentTypeDescription="Create a new document." ma:contentTypeScope="" ma:versionID="0174ba259dbc5281144af46392df6262">
  <xsd:schema xmlns:xsd="http://www.w3.org/2001/XMLSchema" xmlns:xs="http://www.w3.org/2001/XMLSchema" xmlns:p="http://schemas.microsoft.com/office/2006/metadata/properties" xmlns:ns3="bf32f870-f4fe-4132-bfb2-bc8e5753f862" xmlns:ns4="3f5e8b5f-ac9a-4d0f-ace3-0a92c1b49b71" targetNamespace="http://schemas.microsoft.com/office/2006/metadata/properties" ma:root="true" ma:fieldsID="72b4ab93f4feaaf2dff4a04784f4c74e" ns3:_="" ns4:_="">
    <xsd:import namespace="bf32f870-f4fe-4132-bfb2-bc8e5753f862"/>
    <xsd:import namespace="3f5e8b5f-ac9a-4d0f-ace3-0a92c1b49b7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32f870-f4fe-4132-bfb2-bc8e5753f8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5e8b5f-ac9a-4d0f-ace3-0a92c1b49b7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30A3C7-DBE0-47BB-80A5-A28399C92F35}">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bf32f870-f4fe-4132-bfb2-bc8e5753f862"/>
    <ds:schemaRef ds:uri="3f5e8b5f-ac9a-4d0f-ace3-0a92c1b49b71"/>
    <ds:schemaRef ds:uri="http://www.w3.org/XML/1998/namespace"/>
    <ds:schemaRef ds:uri="http://purl.org/dc/terms/"/>
  </ds:schemaRefs>
</ds:datastoreItem>
</file>

<file path=customXml/itemProps2.xml><?xml version="1.0" encoding="utf-8"?>
<ds:datastoreItem xmlns:ds="http://schemas.openxmlformats.org/officeDocument/2006/customXml" ds:itemID="{9BF9EFEB-C135-44D1-A628-3DE2853459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32f870-f4fe-4132-bfb2-bc8e5753f862"/>
    <ds:schemaRef ds:uri="3f5e8b5f-ac9a-4d0f-ace3-0a92c1b49b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65D82E-FE09-437E-B761-EFFDA61FC3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8170</TotalTime>
  <Words>6919</Words>
  <Application>Microsoft Office PowerPoint</Application>
  <PresentationFormat>Widescreen</PresentationFormat>
  <Paragraphs>512</Paragraphs>
  <Slides>127</Slides>
  <Notes>39</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127</vt:i4>
      </vt:variant>
    </vt:vector>
  </HeadingPairs>
  <TitlesOfParts>
    <vt:vector size="133" baseType="lpstr">
      <vt:lpstr>Arial</vt:lpstr>
      <vt:lpstr>Calibri</vt:lpstr>
      <vt:lpstr>Calibri Light</vt:lpstr>
      <vt:lpstr>Times New Roman</vt:lpstr>
      <vt:lpstr>Wingdings</vt:lpstr>
      <vt:lpstr>Office Theme</vt:lpstr>
      <vt:lpstr>Genetics 101: Gaining Understanding of Genomics in Research</vt:lpstr>
      <vt:lpstr>Disclosures</vt:lpstr>
      <vt:lpstr>Part 1. Genetics and Epigenetics Primer</vt:lpstr>
      <vt:lpstr>Why do we want to study genetics?</vt:lpstr>
      <vt:lpstr>Central Dogma of Molecular Biology</vt:lpstr>
      <vt:lpstr>Central Dogma of Molecular Biology</vt:lpstr>
      <vt:lpstr>Central Dogma of Molecular Biology</vt:lpstr>
      <vt:lpstr>DNA Structure and Function</vt:lpstr>
      <vt:lpstr>DNA Structure and Function</vt:lpstr>
      <vt:lpstr>Packaging of DNA</vt:lpstr>
      <vt:lpstr>Packaging of DNA</vt:lpstr>
      <vt:lpstr>DNA Repair</vt:lpstr>
      <vt:lpstr>DNA Repair</vt:lpstr>
      <vt:lpstr>DNA Repair</vt:lpstr>
      <vt:lpstr>DNA Repair</vt:lpstr>
      <vt:lpstr>PowerPoint Presentation</vt:lpstr>
      <vt:lpstr>PowerPoint Presentation</vt:lpstr>
      <vt:lpstr>PowerPoint Presentation</vt:lpstr>
      <vt:lpstr>PowerPoint Presentation</vt:lpstr>
      <vt:lpstr>PowerPoint Presentation</vt:lpstr>
      <vt:lpstr>PowerPoint Presentation</vt:lpstr>
      <vt:lpstr>Genetic Variability</vt:lpstr>
      <vt:lpstr>Genetic Variability</vt:lpstr>
      <vt:lpstr>Ribonucleic Acid (RNA) Structure and Function</vt:lpstr>
      <vt:lpstr>From Genes to Proteins</vt:lpstr>
      <vt:lpstr>mRNA</vt:lpstr>
      <vt:lpstr>PowerPoint Presentation</vt:lpstr>
      <vt:lpstr>Messenger RNA processing</vt:lpstr>
      <vt:lpstr>Transcription         Translation</vt:lpstr>
      <vt:lpstr>PowerPoint Presentation</vt:lpstr>
      <vt:lpstr>PowerPoint Presentation</vt:lpstr>
      <vt:lpstr>PowerPoint Presentation</vt:lpstr>
      <vt:lpstr>Amino Acids  Proteins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Regulation of Gene Expression</vt:lpstr>
      <vt:lpstr>How do our cells have the same DNA but have different structures and functions?</vt:lpstr>
      <vt:lpstr>Gene Expression—Is the Protein Produced?</vt:lpstr>
      <vt:lpstr>Gene Expression—Is the Protein Produced?</vt:lpstr>
      <vt:lpstr>Gene Expression—Is the Protein Produced?</vt:lpstr>
      <vt:lpstr>Epigenetics</vt:lpstr>
      <vt:lpstr>Epigenetics</vt:lpstr>
      <vt:lpstr>Epigenetics</vt:lpstr>
      <vt:lpstr>Epigenetic Modifications</vt:lpstr>
      <vt:lpstr>Epigenetic Modifications</vt:lpstr>
      <vt:lpstr>DNA Methylation</vt:lpstr>
      <vt:lpstr>Histone Modifications</vt:lpstr>
      <vt:lpstr>Non-coding RNA</vt:lpstr>
      <vt:lpstr>Discussion Question:</vt:lpstr>
      <vt:lpstr>Discussion Suggested Answers</vt:lpstr>
      <vt:lpstr>Mitosis – Duplication of Somatic Cells</vt:lpstr>
      <vt:lpstr>PowerPoint Presentation</vt:lpstr>
      <vt:lpstr>Meiosis – Duplication of Germ Cells</vt:lpstr>
      <vt:lpstr>PowerPoint Presentation</vt:lpstr>
      <vt:lpstr>Chromosomes</vt:lpstr>
      <vt:lpstr>Chromosome Structure</vt:lpstr>
      <vt:lpstr>PowerPoint Presentation</vt:lpstr>
      <vt:lpstr>Chromosome Structure</vt:lpstr>
      <vt:lpstr>Chromosome Structure</vt:lpstr>
      <vt:lpstr>Sex Chromosomes</vt:lpstr>
      <vt:lpstr>Sex Chromosomes</vt:lpstr>
      <vt:lpstr>Sex Chromosomes</vt:lpstr>
      <vt:lpstr>Sex Chromosomes – XX </vt:lpstr>
      <vt:lpstr>Sex Chromosomes – XX </vt:lpstr>
      <vt:lpstr>Sex Chromosome Fun Facts!</vt:lpstr>
      <vt:lpstr>Chromosomal Disorders</vt:lpstr>
      <vt:lpstr>Chromosomal Disorders</vt:lpstr>
      <vt:lpstr>Sex Chromosomes</vt:lpstr>
      <vt:lpstr>PowerPoint Presentation</vt:lpstr>
      <vt:lpstr>PowerPoint Presentation</vt:lpstr>
      <vt:lpstr>PowerPoint Presentation</vt:lpstr>
      <vt:lpstr>PowerPoint Presentation</vt:lpstr>
      <vt:lpstr>PowerPoint Presentation</vt:lpstr>
      <vt:lpstr>PowerPoint Presentation</vt:lpstr>
      <vt:lpstr>Patterns of Inheritance</vt:lpstr>
      <vt:lpstr>Gene Interactions</vt:lpstr>
      <vt:lpstr>Genetic Imprinting</vt:lpstr>
      <vt:lpstr>Genetic Imprinting</vt:lpstr>
      <vt:lpstr>Genetic Imprinting</vt:lpstr>
      <vt:lpstr>Genomic Imprinting</vt:lpstr>
      <vt:lpstr>Mendel Laws of Genetic Transmission</vt:lpstr>
      <vt:lpstr>Alleles</vt:lpstr>
      <vt:lpstr>Alleles Are Copies of a Gene</vt:lpstr>
      <vt:lpstr>Single Gene Disorders</vt:lpstr>
      <vt:lpstr>X-linked Recessive Disorders</vt:lpstr>
      <vt:lpstr>X-linked Dominant Disorders</vt:lpstr>
      <vt:lpstr>Multifactorial Inheritance</vt:lpstr>
      <vt:lpstr>Discussion Questions:</vt:lpstr>
      <vt:lpstr>Discussion Suggested Answers</vt:lpstr>
      <vt:lpstr>Punnett Square: What Are the Odds?</vt:lpstr>
      <vt:lpstr>PowerPoint Presentation</vt:lpstr>
      <vt:lpstr>PowerPoint Presentation</vt:lpstr>
      <vt:lpstr>Pedigree</vt:lpstr>
      <vt:lpstr>PowerPoint Presentation</vt:lpstr>
      <vt:lpstr>PowerPoint Presentation</vt:lpstr>
      <vt:lpstr>PowerPoint Presentation</vt:lpstr>
      <vt:lpstr>PowerPoint Presentation</vt:lpstr>
      <vt:lpstr>Gene Technology</vt:lpstr>
      <vt:lpstr>Genetic Mapping: Human Genome Project</vt:lpstr>
      <vt:lpstr>Advancements in Genome Sequencing</vt:lpstr>
      <vt:lpstr>Human Genome Project</vt:lpstr>
      <vt:lpstr>Genetic Mapping Methods: Linkage Studies</vt:lpstr>
      <vt:lpstr>Genetic Mapping Methods: In Situ Hybridization </vt:lpstr>
      <vt:lpstr>Haplotype Mapping</vt:lpstr>
      <vt:lpstr>Recombinant DNA Technology</vt:lpstr>
      <vt:lpstr>Recombinant DNA Technology: Gene Isolation and Cloning</vt:lpstr>
      <vt:lpstr>Recombinant DNA Technology: Pharmaceutical Applications</vt:lpstr>
      <vt:lpstr>Recombinant DNA Technology: DNA Fingerprinting</vt:lpstr>
      <vt:lpstr>Recombinant DNA Technology: Polymerase Chain Reaction (PCR)</vt:lpstr>
      <vt:lpstr>Recombinant DNA Technology: Gene Therapy</vt:lpstr>
      <vt:lpstr>RNA Interference Technology (RNAi)</vt:lpstr>
      <vt:lpstr>PowerPoint Presentation</vt:lpstr>
      <vt:lpstr>PowerPoint Presentation</vt:lpstr>
      <vt:lpstr>PowerPoint Presentation</vt:lpstr>
      <vt:lpstr>PowerPoint Presentation</vt:lpstr>
      <vt:lpstr>PowerPoint Presentation</vt:lpstr>
      <vt:lpstr>PowerPoint Presentation</vt:lpstr>
    </vt:vector>
  </TitlesOfParts>
  <Company>Emory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Genetics and Oncogenesis</dc:title>
  <dc:creator>Butts, Brittany N.</dc:creator>
  <cp:lastModifiedBy>Brittany B</cp:lastModifiedBy>
  <cp:revision>40</cp:revision>
  <dcterms:created xsi:type="dcterms:W3CDTF">2019-08-13T13:20:43Z</dcterms:created>
  <dcterms:modified xsi:type="dcterms:W3CDTF">2022-08-17T00:11:44Z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0x010100E99E6168ABDF254A932737F5EE2B0205</vt:lpwstr>
  </property>
</Properties>
</file>